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80" r:id="rId3"/>
  </p:sldMasterIdLst>
  <p:notesMasterIdLst>
    <p:notesMasterId r:id="rId31"/>
  </p:notesMasterIdLst>
  <p:sldIdLst>
    <p:sldId id="257" r:id="rId4"/>
    <p:sldId id="258" r:id="rId5"/>
    <p:sldId id="412" r:id="rId6"/>
    <p:sldId id="417" r:id="rId7"/>
    <p:sldId id="415" r:id="rId8"/>
    <p:sldId id="424" r:id="rId9"/>
    <p:sldId id="418" r:id="rId10"/>
    <p:sldId id="276" r:id="rId11"/>
    <p:sldId id="427" r:id="rId12"/>
    <p:sldId id="286" r:id="rId13"/>
    <p:sldId id="434" r:id="rId14"/>
    <p:sldId id="442" r:id="rId15"/>
    <p:sldId id="425" r:id="rId16"/>
    <p:sldId id="337" r:id="rId17"/>
    <p:sldId id="271" r:id="rId18"/>
    <p:sldId id="421" r:id="rId19"/>
    <p:sldId id="422" r:id="rId20"/>
    <p:sldId id="342" r:id="rId21"/>
    <p:sldId id="429" r:id="rId22"/>
    <p:sldId id="428" r:id="rId23"/>
    <p:sldId id="435" r:id="rId24"/>
    <p:sldId id="445" r:id="rId25"/>
    <p:sldId id="411" r:id="rId26"/>
    <p:sldId id="423" r:id="rId27"/>
    <p:sldId id="308" r:id="rId28"/>
    <p:sldId id="309" r:id="rId29"/>
    <p:sldId id="44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J. Cook" initials="BJC" lastIdx="1" clrIdx="0">
    <p:extLst>
      <p:ext uri="{19B8F6BF-5375-455C-9EA6-DF929625EA0E}">
        <p15:presenceInfo xmlns:p15="http://schemas.microsoft.com/office/powerpoint/2012/main" userId="S::Brian.Cook@alsana.com::cb10839f-26cd-4483-b5b0-b22194c61e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418" autoAdjust="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3FD39-8DF0-445F-8383-328D0EE81F0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0B34A8-C5FC-459F-82FA-FD746E8A2B29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Nutrition</a:t>
          </a:r>
        </a:p>
      </dgm:t>
    </dgm:pt>
    <dgm:pt modelId="{EB8E286B-0CDC-4678-B5C8-046EBEF1DC78}" type="parTrans" cxnId="{9C09581B-8D33-4BB6-BC11-28D085D1561B}">
      <dgm:prSet/>
      <dgm:spPr/>
      <dgm:t>
        <a:bodyPr/>
        <a:lstStyle/>
        <a:p>
          <a:endParaRPr lang="en-US"/>
        </a:p>
      </dgm:t>
    </dgm:pt>
    <dgm:pt modelId="{0600C2B5-3557-4027-B675-640758B76E1C}" type="sibTrans" cxnId="{9C09581B-8D33-4BB6-BC11-28D085D1561B}">
      <dgm:prSet/>
      <dgm:spPr>
        <a:ln w="114300">
          <a:solidFill>
            <a:srgbClr val="7030A0"/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41029188-4B3C-421D-960E-F1E973B0FFE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Movement</a:t>
          </a:r>
        </a:p>
      </dgm:t>
    </dgm:pt>
    <dgm:pt modelId="{379AA2CE-596C-4BAC-BE7E-16C1D8B5F5A0}" type="parTrans" cxnId="{32E9C0D5-4A95-41E9-8C74-2A670ADA65EA}">
      <dgm:prSet/>
      <dgm:spPr/>
      <dgm:t>
        <a:bodyPr/>
        <a:lstStyle/>
        <a:p>
          <a:endParaRPr lang="en-US"/>
        </a:p>
      </dgm:t>
    </dgm:pt>
    <dgm:pt modelId="{5E84FCF6-A5D2-4559-8FA8-C6C16930486A}" type="sibTrans" cxnId="{32E9C0D5-4A95-41E9-8C74-2A670ADA65EA}">
      <dgm:prSet/>
      <dgm:spPr>
        <a:ln w="114300">
          <a:solidFill>
            <a:srgbClr val="FF0000"/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B06D5A19-03A2-4BA2-90FA-4E25560A4FE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Relational</a:t>
          </a:r>
        </a:p>
      </dgm:t>
    </dgm:pt>
    <dgm:pt modelId="{0174D334-3623-42B1-9D72-FE4F81F109E5}" type="parTrans" cxnId="{3A1662FE-DFC9-4F73-A24A-6783C05425A3}">
      <dgm:prSet/>
      <dgm:spPr/>
      <dgm:t>
        <a:bodyPr/>
        <a:lstStyle/>
        <a:p>
          <a:endParaRPr lang="en-US"/>
        </a:p>
      </dgm:t>
    </dgm:pt>
    <dgm:pt modelId="{41489C6A-4205-46AB-A9EE-4D3A5AD703A7}" type="sibTrans" cxnId="{3A1662FE-DFC9-4F73-A24A-6783C05425A3}">
      <dgm:prSet/>
      <dgm:spPr>
        <a:ln w="114300">
          <a:solidFill>
            <a:srgbClr val="FFC000"/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870BD9B0-1B4F-436A-9425-988C413A0B4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Medical</a:t>
          </a:r>
        </a:p>
      </dgm:t>
    </dgm:pt>
    <dgm:pt modelId="{87D40E0B-844F-4185-8713-0DC6FA9CD72A}" type="parTrans" cxnId="{0D30F6A1-B8D5-466D-977B-496E15540053}">
      <dgm:prSet/>
      <dgm:spPr/>
      <dgm:t>
        <a:bodyPr/>
        <a:lstStyle/>
        <a:p>
          <a:endParaRPr lang="en-US"/>
        </a:p>
      </dgm:t>
    </dgm:pt>
    <dgm:pt modelId="{C110FF8D-00D5-485E-95AF-7ACF51B69230}" type="sibTrans" cxnId="{0D30F6A1-B8D5-466D-977B-496E15540053}">
      <dgm:prSet/>
      <dgm:spPr>
        <a:ln w="114300">
          <a:solidFill>
            <a:srgbClr val="00B050"/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12EE4347-97D6-4EF0-9F10-7ACF54BB747B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Therapy</a:t>
          </a:r>
        </a:p>
      </dgm:t>
    </dgm:pt>
    <dgm:pt modelId="{D77850B7-5043-41C2-AC2F-EB99AA720D8D}" type="parTrans" cxnId="{3B977292-C03E-4218-B8CF-196248602A1D}">
      <dgm:prSet/>
      <dgm:spPr/>
      <dgm:t>
        <a:bodyPr/>
        <a:lstStyle/>
        <a:p>
          <a:endParaRPr lang="en-US"/>
        </a:p>
      </dgm:t>
    </dgm:pt>
    <dgm:pt modelId="{4BD65D72-14A6-4D0A-979A-A937C5A44A16}" type="sibTrans" cxnId="{3B977292-C03E-4218-B8CF-196248602A1D}">
      <dgm:prSet/>
      <dgm:spPr>
        <a:ln w="114300">
          <a:solidFill>
            <a:srgbClr val="00B0F0"/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79140441-DFF8-4C8E-BD60-0DCCB3AA75F2}" type="pres">
      <dgm:prSet presAssocID="{0483FD39-8DF0-445F-8383-328D0EE81F0B}" presName="cycle" presStyleCnt="0">
        <dgm:presLayoutVars>
          <dgm:dir/>
          <dgm:resizeHandles val="exact"/>
        </dgm:presLayoutVars>
      </dgm:prSet>
      <dgm:spPr/>
    </dgm:pt>
    <dgm:pt modelId="{10BDA4F3-749D-48C1-9603-887DADE4744B}" type="pres">
      <dgm:prSet presAssocID="{290B34A8-C5FC-459F-82FA-FD746E8A2B29}" presName="node" presStyleLbl="node1" presStyleIdx="0" presStyleCnt="5" custScaleX="128724">
        <dgm:presLayoutVars>
          <dgm:bulletEnabled val="1"/>
        </dgm:presLayoutVars>
      </dgm:prSet>
      <dgm:spPr/>
    </dgm:pt>
    <dgm:pt modelId="{0351B509-DA9D-43B8-8BDB-0686D896F6CD}" type="pres">
      <dgm:prSet presAssocID="{290B34A8-C5FC-459F-82FA-FD746E8A2B29}" presName="spNode" presStyleCnt="0"/>
      <dgm:spPr/>
    </dgm:pt>
    <dgm:pt modelId="{8F42D826-940E-4F6E-AD8D-4B582C36EA84}" type="pres">
      <dgm:prSet presAssocID="{0600C2B5-3557-4027-B675-640758B76E1C}" presName="sibTrans" presStyleLbl="sibTrans1D1" presStyleIdx="0" presStyleCnt="5"/>
      <dgm:spPr/>
    </dgm:pt>
    <dgm:pt modelId="{584D6BD1-C784-439E-9237-7C598F1709F3}" type="pres">
      <dgm:prSet presAssocID="{41029188-4B3C-421D-960E-F1E973B0FFE5}" presName="node" presStyleLbl="node1" presStyleIdx="1" presStyleCnt="5" custScaleX="151117">
        <dgm:presLayoutVars>
          <dgm:bulletEnabled val="1"/>
        </dgm:presLayoutVars>
      </dgm:prSet>
      <dgm:spPr/>
    </dgm:pt>
    <dgm:pt modelId="{E607CD14-2FFE-4649-B36D-E86A1DF416E4}" type="pres">
      <dgm:prSet presAssocID="{41029188-4B3C-421D-960E-F1E973B0FFE5}" presName="spNode" presStyleCnt="0"/>
      <dgm:spPr/>
    </dgm:pt>
    <dgm:pt modelId="{33B2CEB4-BB2E-4E05-AFF0-3588E7A151CC}" type="pres">
      <dgm:prSet presAssocID="{5E84FCF6-A5D2-4559-8FA8-C6C16930486A}" presName="sibTrans" presStyleLbl="sibTrans1D1" presStyleIdx="1" presStyleCnt="5"/>
      <dgm:spPr/>
    </dgm:pt>
    <dgm:pt modelId="{2874C3E4-883D-4FC7-9389-BBE60AAAA2D7}" type="pres">
      <dgm:prSet presAssocID="{B06D5A19-03A2-4BA2-90FA-4E25560A4FE0}" presName="node" presStyleLbl="node1" presStyleIdx="2" presStyleCnt="5" custScaleX="139883" custRadScaleRad="105336" custRadScaleInc="-59678">
        <dgm:presLayoutVars>
          <dgm:bulletEnabled val="1"/>
        </dgm:presLayoutVars>
      </dgm:prSet>
      <dgm:spPr/>
    </dgm:pt>
    <dgm:pt modelId="{2294532E-1948-4E66-8082-31859BD86BB7}" type="pres">
      <dgm:prSet presAssocID="{B06D5A19-03A2-4BA2-90FA-4E25560A4FE0}" presName="spNode" presStyleCnt="0"/>
      <dgm:spPr/>
    </dgm:pt>
    <dgm:pt modelId="{69DB8C3F-66B9-4688-9877-099AF86CE727}" type="pres">
      <dgm:prSet presAssocID="{41489C6A-4205-46AB-A9EE-4D3A5AD703A7}" presName="sibTrans" presStyleLbl="sibTrans1D1" presStyleIdx="2" presStyleCnt="5"/>
      <dgm:spPr/>
    </dgm:pt>
    <dgm:pt modelId="{EFBED4FE-B8F1-4E1E-A401-8B8D664D3F51}" type="pres">
      <dgm:prSet presAssocID="{870BD9B0-1B4F-436A-9425-988C413A0B44}" presName="node" presStyleLbl="node1" presStyleIdx="3" presStyleCnt="5" custScaleX="141909" custRadScaleRad="105177" custRadScaleInc="63382">
        <dgm:presLayoutVars>
          <dgm:bulletEnabled val="1"/>
        </dgm:presLayoutVars>
      </dgm:prSet>
      <dgm:spPr/>
    </dgm:pt>
    <dgm:pt modelId="{D8F0A3BF-6F24-41BC-8D01-5C28A4F83DE9}" type="pres">
      <dgm:prSet presAssocID="{870BD9B0-1B4F-436A-9425-988C413A0B44}" presName="spNode" presStyleCnt="0"/>
      <dgm:spPr/>
    </dgm:pt>
    <dgm:pt modelId="{324C5FA2-FB40-4932-93C8-C3592975E125}" type="pres">
      <dgm:prSet presAssocID="{C110FF8D-00D5-485E-95AF-7ACF51B69230}" presName="sibTrans" presStyleLbl="sibTrans1D1" presStyleIdx="3" presStyleCnt="5"/>
      <dgm:spPr/>
    </dgm:pt>
    <dgm:pt modelId="{97875824-EA1D-4041-B0A2-910ED58A3E61}" type="pres">
      <dgm:prSet presAssocID="{12EE4347-97D6-4EF0-9F10-7ACF54BB747B}" presName="node" presStyleLbl="node1" presStyleIdx="4" presStyleCnt="5" custScaleX="147996">
        <dgm:presLayoutVars>
          <dgm:bulletEnabled val="1"/>
        </dgm:presLayoutVars>
      </dgm:prSet>
      <dgm:spPr/>
    </dgm:pt>
    <dgm:pt modelId="{7ABEDB48-0429-4218-AECC-15ECFD9DB7CA}" type="pres">
      <dgm:prSet presAssocID="{12EE4347-97D6-4EF0-9F10-7ACF54BB747B}" presName="spNode" presStyleCnt="0"/>
      <dgm:spPr/>
    </dgm:pt>
    <dgm:pt modelId="{2E409D78-C789-41F3-A9EF-FFE231D3865E}" type="pres">
      <dgm:prSet presAssocID="{4BD65D72-14A6-4D0A-979A-A937C5A44A16}" presName="sibTrans" presStyleLbl="sibTrans1D1" presStyleIdx="4" presStyleCnt="5"/>
      <dgm:spPr/>
    </dgm:pt>
  </dgm:ptLst>
  <dgm:cxnLst>
    <dgm:cxn modelId="{27CAC40D-178C-4BB3-B5D3-018F621EC2CB}" type="presOf" srcId="{41489C6A-4205-46AB-A9EE-4D3A5AD703A7}" destId="{69DB8C3F-66B9-4688-9877-099AF86CE727}" srcOrd="0" destOrd="0" presId="urn:microsoft.com/office/officeart/2005/8/layout/cycle6"/>
    <dgm:cxn modelId="{CAFC4E13-2A86-49C4-8F2A-D67B3A567401}" type="presOf" srcId="{B06D5A19-03A2-4BA2-90FA-4E25560A4FE0}" destId="{2874C3E4-883D-4FC7-9389-BBE60AAAA2D7}" srcOrd="0" destOrd="0" presId="urn:microsoft.com/office/officeart/2005/8/layout/cycle6"/>
    <dgm:cxn modelId="{A6E62114-81A0-4541-BB8D-431BB2E06218}" type="presOf" srcId="{C110FF8D-00D5-485E-95AF-7ACF51B69230}" destId="{324C5FA2-FB40-4932-93C8-C3592975E125}" srcOrd="0" destOrd="0" presId="urn:microsoft.com/office/officeart/2005/8/layout/cycle6"/>
    <dgm:cxn modelId="{9C09581B-8D33-4BB6-BC11-28D085D1561B}" srcId="{0483FD39-8DF0-445F-8383-328D0EE81F0B}" destId="{290B34A8-C5FC-459F-82FA-FD746E8A2B29}" srcOrd="0" destOrd="0" parTransId="{EB8E286B-0CDC-4678-B5C8-046EBEF1DC78}" sibTransId="{0600C2B5-3557-4027-B675-640758B76E1C}"/>
    <dgm:cxn modelId="{D2C05E7A-8732-4059-BC53-B66FAF40F23E}" type="presOf" srcId="{5E84FCF6-A5D2-4559-8FA8-C6C16930486A}" destId="{33B2CEB4-BB2E-4E05-AFF0-3588E7A151CC}" srcOrd="0" destOrd="0" presId="urn:microsoft.com/office/officeart/2005/8/layout/cycle6"/>
    <dgm:cxn modelId="{D316B48C-258D-4A76-B39D-B119F80F7538}" type="presOf" srcId="{4BD65D72-14A6-4D0A-979A-A937C5A44A16}" destId="{2E409D78-C789-41F3-A9EF-FFE231D3865E}" srcOrd="0" destOrd="0" presId="urn:microsoft.com/office/officeart/2005/8/layout/cycle6"/>
    <dgm:cxn modelId="{3B977292-C03E-4218-B8CF-196248602A1D}" srcId="{0483FD39-8DF0-445F-8383-328D0EE81F0B}" destId="{12EE4347-97D6-4EF0-9F10-7ACF54BB747B}" srcOrd="4" destOrd="0" parTransId="{D77850B7-5043-41C2-AC2F-EB99AA720D8D}" sibTransId="{4BD65D72-14A6-4D0A-979A-A937C5A44A16}"/>
    <dgm:cxn modelId="{5AE4849B-10FB-42D6-949D-F8E05A80D89C}" type="presOf" srcId="{870BD9B0-1B4F-436A-9425-988C413A0B44}" destId="{EFBED4FE-B8F1-4E1E-A401-8B8D664D3F51}" srcOrd="0" destOrd="0" presId="urn:microsoft.com/office/officeart/2005/8/layout/cycle6"/>
    <dgm:cxn modelId="{0D30F6A1-B8D5-466D-977B-496E15540053}" srcId="{0483FD39-8DF0-445F-8383-328D0EE81F0B}" destId="{870BD9B0-1B4F-436A-9425-988C413A0B44}" srcOrd="3" destOrd="0" parTransId="{87D40E0B-844F-4185-8713-0DC6FA9CD72A}" sibTransId="{C110FF8D-00D5-485E-95AF-7ACF51B69230}"/>
    <dgm:cxn modelId="{F0B73AAD-6DAA-4A4A-BE27-9B47E603AC92}" type="presOf" srcId="{12EE4347-97D6-4EF0-9F10-7ACF54BB747B}" destId="{97875824-EA1D-4041-B0A2-910ED58A3E61}" srcOrd="0" destOrd="0" presId="urn:microsoft.com/office/officeart/2005/8/layout/cycle6"/>
    <dgm:cxn modelId="{3121D2C9-AE84-4D27-973B-F17EB9712AF1}" type="presOf" srcId="{0483FD39-8DF0-445F-8383-328D0EE81F0B}" destId="{79140441-DFF8-4C8E-BD60-0DCCB3AA75F2}" srcOrd="0" destOrd="0" presId="urn:microsoft.com/office/officeart/2005/8/layout/cycle6"/>
    <dgm:cxn modelId="{2D680ECC-D218-4134-A8AB-0E7DF89B2DB8}" type="presOf" srcId="{41029188-4B3C-421D-960E-F1E973B0FFE5}" destId="{584D6BD1-C784-439E-9237-7C598F1709F3}" srcOrd="0" destOrd="0" presId="urn:microsoft.com/office/officeart/2005/8/layout/cycle6"/>
    <dgm:cxn modelId="{BBDA71D5-9F46-4750-93EA-E8214CF14E16}" type="presOf" srcId="{290B34A8-C5FC-459F-82FA-FD746E8A2B29}" destId="{10BDA4F3-749D-48C1-9603-887DADE4744B}" srcOrd="0" destOrd="0" presId="urn:microsoft.com/office/officeart/2005/8/layout/cycle6"/>
    <dgm:cxn modelId="{32E9C0D5-4A95-41E9-8C74-2A670ADA65EA}" srcId="{0483FD39-8DF0-445F-8383-328D0EE81F0B}" destId="{41029188-4B3C-421D-960E-F1E973B0FFE5}" srcOrd="1" destOrd="0" parTransId="{379AA2CE-596C-4BAC-BE7E-16C1D8B5F5A0}" sibTransId="{5E84FCF6-A5D2-4559-8FA8-C6C16930486A}"/>
    <dgm:cxn modelId="{4D9E70FB-B223-41AA-BC70-82D96661A5CB}" type="presOf" srcId="{0600C2B5-3557-4027-B675-640758B76E1C}" destId="{8F42D826-940E-4F6E-AD8D-4B582C36EA84}" srcOrd="0" destOrd="0" presId="urn:microsoft.com/office/officeart/2005/8/layout/cycle6"/>
    <dgm:cxn modelId="{3A1662FE-DFC9-4F73-A24A-6783C05425A3}" srcId="{0483FD39-8DF0-445F-8383-328D0EE81F0B}" destId="{B06D5A19-03A2-4BA2-90FA-4E25560A4FE0}" srcOrd="2" destOrd="0" parTransId="{0174D334-3623-42B1-9D72-FE4F81F109E5}" sibTransId="{41489C6A-4205-46AB-A9EE-4D3A5AD703A7}"/>
    <dgm:cxn modelId="{1C08F64B-EEA1-4B9C-B06C-0DD227620652}" type="presParOf" srcId="{79140441-DFF8-4C8E-BD60-0DCCB3AA75F2}" destId="{10BDA4F3-749D-48C1-9603-887DADE4744B}" srcOrd="0" destOrd="0" presId="urn:microsoft.com/office/officeart/2005/8/layout/cycle6"/>
    <dgm:cxn modelId="{EA3DBB7C-91CC-489D-AB44-D29A61D8304E}" type="presParOf" srcId="{79140441-DFF8-4C8E-BD60-0DCCB3AA75F2}" destId="{0351B509-DA9D-43B8-8BDB-0686D896F6CD}" srcOrd="1" destOrd="0" presId="urn:microsoft.com/office/officeart/2005/8/layout/cycle6"/>
    <dgm:cxn modelId="{B380B43B-2552-424F-90BA-44244114349E}" type="presParOf" srcId="{79140441-DFF8-4C8E-BD60-0DCCB3AA75F2}" destId="{8F42D826-940E-4F6E-AD8D-4B582C36EA84}" srcOrd="2" destOrd="0" presId="urn:microsoft.com/office/officeart/2005/8/layout/cycle6"/>
    <dgm:cxn modelId="{4842B865-3108-40FE-BED6-658E19648440}" type="presParOf" srcId="{79140441-DFF8-4C8E-BD60-0DCCB3AA75F2}" destId="{584D6BD1-C784-439E-9237-7C598F1709F3}" srcOrd="3" destOrd="0" presId="urn:microsoft.com/office/officeart/2005/8/layout/cycle6"/>
    <dgm:cxn modelId="{D51A2776-8481-4497-B728-7B80C1E4A682}" type="presParOf" srcId="{79140441-DFF8-4C8E-BD60-0DCCB3AA75F2}" destId="{E607CD14-2FFE-4649-B36D-E86A1DF416E4}" srcOrd="4" destOrd="0" presId="urn:microsoft.com/office/officeart/2005/8/layout/cycle6"/>
    <dgm:cxn modelId="{BAE670D4-06F0-48F1-9416-98A243237344}" type="presParOf" srcId="{79140441-DFF8-4C8E-BD60-0DCCB3AA75F2}" destId="{33B2CEB4-BB2E-4E05-AFF0-3588E7A151CC}" srcOrd="5" destOrd="0" presId="urn:microsoft.com/office/officeart/2005/8/layout/cycle6"/>
    <dgm:cxn modelId="{495CE1B1-F874-445A-96A4-BC1838A72FB3}" type="presParOf" srcId="{79140441-DFF8-4C8E-BD60-0DCCB3AA75F2}" destId="{2874C3E4-883D-4FC7-9389-BBE60AAAA2D7}" srcOrd="6" destOrd="0" presId="urn:microsoft.com/office/officeart/2005/8/layout/cycle6"/>
    <dgm:cxn modelId="{722704EC-535C-405E-BBB8-93355AB11DAD}" type="presParOf" srcId="{79140441-DFF8-4C8E-BD60-0DCCB3AA75F2}" destId="{2294532E-1948-4E66-8082-31859BD86BB7}" srcOrd="7" destOrd="0" presId="urn:microsoft.com/office/officeart/2005/8/layout/cycle6"/>
    <dgm:cxn modelId="{F8464EF2-3AA7-49B7-B6C0-2C5D164A4467}" type="presParOf" srcId="{79140441-DFF8-4C8E-BD60-0DCCB3AA75F2}" destId="{69DB8C3F-66B9-4688-9877-099AF86CE727}" srcOrd="8" destOrd="0" presId="urn:microsoft.com/office/officeart/2005/8/layout/cycle6"/>
    <dgm:cxn modelId="{8608391F-EEB0-4623-B6E4-F8554623E2B4}" type="presParOf" srcId="{79140441-DFF8-4C8E-BD60-0DCCB3AA75F2}" destId="{EFBED4FE-B8F1-4E1E-A401-8B8D664D3F51}" srcOrd="9" destOrd="0" presId="urn:microsoft.com/office/officeart/2005/8/layout/cycle6"/>
    <dgm:cxn modelId="{62CF68E9-81E9-4C72-8E8D-A08BAC07497F}" type="presParOf" srcId="{79140441-DFF8-4C8E-BD60-0DCCB3AA75F2}" destId="{D8F0A3BF-6F24-41BC-8D01-5C28A4F83DE9}" srcOrd="10" destOrd="0" presId="urn:microsoft.com/office/officeart/2005/8/layout/cycle6"/>
    <dgm:cxn modelId="{6E45CF1E-10E7-4853-9C97-90EA27D8B1E4}" type="presParOf" srcId="{79140441-DFF8-4C8E-BD60-0DCCB3AA75F2}" destId="{324C5FA2-FB40-4932-93C8-C3592975E125}" srcOrd="11" destOrd="0" presId="urn:microsoft.com/office/officeart/2005/8/layout/cycle6"/>
    <dgm:cxn modelId="{A85C161C-B28F-4F37-9AE2-1EEBFC8A59CC}" type="presParOf" srcId="{79140441-DFF8-4C8E-BD60-0DCCB3AA75F2}" destId="{97875824-EA1D-4041-B0A2-910ED58A3E61}" srcOrd="12" destOrd="0" presId="urn:microsoft.com/office/officeart/2005/8/layout/cycle6"/>
    <dgm:cxn modelId="{B201CE0B-46C6-414A-85BC-28D345771508}" type="presParOf" srcId="{79140441-DFF8-4C8E-BD60-0DCCB3AA75F2}" destId="{7ABEDB48-0429-4218-AECC-15ECFD9DB7CA}" srcOrd="13" destOrd="0" presId="urn:microsoft.com/office/officeart/2005/8/layout/cycle6"/>
    <dgm:cxn modelId="{7E1BB957-E75A-41B1-A71A-A7D318CAA723}" type="presParOf" srcId="{79140441-DFF8-4C8E-BD60-0DCCB3AA75F2}" destId="{2E409D78-C789-41F3-A9EF-FFE231D3865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DA4F3-749D-48C1-9603-887DADE4744B}">
      <dsp:nvSpPr>
        <dsp:cNvPr id="0" name=""/>
        <dsp:cNvSpPr/>
      </dsp:nvSpPr>
      <dsp:spPr>
        <a:xfrm>
          <a:off x="2904478" y="3160"/>
          <a:ext cx="2291267" cy="115698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Nutrition</a:t>
          </a:r>
        </a:p>
      </dsp:txBody>
      <dsp:txXfrm>
        <a:off x="2960958" y="59640"/>
        <a:ext cx="2178307" cy="1044029"/>
      </dsp:txXfrm>
    </dsp:sp>
    <dsp:sp modelId="{8F42D826-940E-4F6E-AD8D-4B582C36EA84}">
      <dsp:nvSpPr>
        <dsp:cNvPr id="0" name=""/>
        <dsp:cNvSpPr/>
      </dsp:nvSpPr>
      <dsp:spPr>
        <a:xfrm>
          <a:off x="1739985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64859" y="309307"/>
              </a:moveTo>
              <a:arcTo wR="2310126" hR="2310126" stAng="17999433" swAng="1543952"/>
            </a:path>
          </a:pathLst>
        </a:custGeom>
        <a:noFill/>
        <a:ln w="114300" cap="flat" cmpd="sng" algn="ctr">
          <a:solidFill>
            <a:srgbClr val="7030A0"/>
          </a:solidFill>
          <a:prstDash val="solid"/>
          <a:miter lim="800000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D6BD1-C784-439E-9237-7C598F1709F3}">
      <dsp:nvSpPr>
        <dsp:cNvPr id="0" name=""/>
        <dsp:cNvSpPr/>
      </dsp:nvSpPr>
      <dsp:spPr>
        <a:xfrm>
          <a:off x="4902242" y="1599418"/>
          <a:ext cx="2689858" cy="115698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Movement</a:t>
          </a:r>
        </a:p>
      </dsp:txBody>
      <dsp:txXfrm>
        <a:off x="4958722" y="1655898"/>
        <a:ext cx="2576898" cy="1044029"/>
      </dsp:txXfrm>
    </dsp:sp>
    <dsp:sp modelId="{33B2CEB4-BB2E-4E05-AFF0-3588E7A151CC}">
      <dsp:nvSpPr>
        <dsp:cNvPr id="0" name=""/>
        <dsp:cNvSpPr/>
      </dsp:nvSpPr>
      <dsp:spPr>
        <a:xfrm>
          <a:off x="1771048" y="847070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587124" y="1920305"/>
              </a:moveTo>
              <a:arcTo wR="2310126" hR="2310126" stAng="21017112" swAng="1639838"/>
            </a:path>
          </a:pathLst>
        </a:custGeom>
        <a:noFill/>
        <a:ln w="114300" cap="flat" cmpd="sng" algn="ctr">
          <a:solidFill>
            <a:srgbClr val="FF0000"/>
          </a:solidFill>
          <a:prstDash val="solid"/>
          <a:miter lim="800000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4C3E4-883D-4FC7-9389-BBE60AAAA2D7}">
      <dsp:nvSpPr>
        <dsp:cNvPr id="0" name=""/>
        <dsp:cNvSpPr/>
      </dsp:nvSpPr>
      <dsp:spPr>
        <a:xfrm>
          <a:off x="4678032" y="3866918"/>
          <a:ext cx="2489895" cy="115698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Relational</a:t>
          </a:r>
        </a:p>
      </dsp:txBody>
      <dsp:txXfrm>
        <a:off x="4734512" y="3923398"/>
        <a:ext cx="2376935" cy="1044029"/>
      </dsp:txXfrm>
    </dsp:sp>
    <dsp:sp modelId="{69DB8C3F-66B9-4688-9877-099AF86CE727}">
      <dsp:nvSpPr>
        <dsp:cNvPr id="0" name=""/>
        <dsp:cNvSpPr/>
      </dsp:nvSpPr>
      <dsp:spPr>
        <a:xfrm>
          <a:off x="1741861" y="722392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60343" y="4313543"/>
              </a:moveTo>
              <a:arcTo wR="2310126" hR="2310126" stAng="3608321" swAng="3673952"/>
            </a:path>
          </a:pathLst>
        </a:custGeom>
        <a:noFill/>
        <a:ln w="114300" cap="flat" cmpd="sng" algn="ctr">
          <a:solidFill>
            <a:srgbClr val="FFC000"/>
          </a:solidFill>
          <a:prstDash val="solid"/>
          <a:miter lim="800000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ED4FE-B8F1-4E1E-A401-8B8D664D3F51}">
      <dsp:nvSpPr>
        <dsp:cNvPr id="0" name=""/>
        <dsp:cNvSpPr/>
      </dsp:nvSpPr>
      <dsp:spPr>
        <a:xfrm>
          <a:off x="893248" y="3835373"/>
          <a:ext cx="2525958" cy="115698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Medical</a:t>
          </a:r>
        </a:p>
      </dsp:txBody>
      <dsp:txXfrm>
        <a:off x="949728" y="3891853"/>
        <a:ext cx="2412998" cy="1044029"/>
      </dsp:txXfrm>
    </dsp:sp>
    <dsp:sp modelId="{324C5FA2-FB40-4932-93C8-C3592975E125}">
      <dsp:nvSpPr>
        <dsp:cNvPr id="0" name=""/>
        <dsp:cNvSpPr/>
      </dsp:nvSpPr>
      <dsp:spPr>
        <a:xfrm>
          <a:off x="1709064" y="846268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98880" y="2978764"/>
              </a:moveTo>
              <a:arcTo wR="2310126" hR="2310126" stAng="9790541" swAng="1591614"/>
            </a:path>
          </a:pathLst>
        </a:custGeom>
        <a:noFill/>
        <a:ln w="114300" cap="flat" cmpd="sng" algn="ctr">
          <a:solidFill>
            <a:srgbClr val="00B050"/>
          </a:solidFill>
          <a:prstDash val="solid"/>
          <a:miter lim="800000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5824-EA1D-4041-B0A2-910ED58A3E61}">
      <dsp:nvSpPr>
        <dsp:cNvPr id="0" name=""/>
        <dsp:cNvSpPr/>
      </dsp:nvSpPr>
      <dsp:spPr>
        <a:xfrm>
          <a:off x="535898" y="1599418"/>
          <a:ext cx="2634305" cy="115698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Therapy</a:t>
          </a:r>
        </a:p>
      </dsp:txBody>
      <dsp:txXfrm>
        <a:off x="592378" y="1655898"/>
        <a:ext cx="2521345" cy="1044029"/>
      </dsp:txXfrm>
    </dsp:sp>
    <dsp:sp modelId="{2E409D78-C789-41F3-A9EF-FFE231D3865E}">
      <dsp:nvSpPr>
        <dsp:cNvPr id="0" name=""/>
        <dsp:cNvSpPr/>
      </dsp:nvSpPr>
      <dsp:spPr>
        <a:xfrm>
          <a:off x="1739985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1210" y="1009079"/>
              </a:moveTo>
              <a:arcTo wR="2310126" hR="2310126" stAng="12856614" swAng="1543952"/>
            </a:path>
          </a:pathLst>
        </a:custGeom>
        <a:noFill/>
        <a:ln w="114300" cap="flat" cmpd="sng" algn="ctr">
          <a:solidFill>
            <a:srgbClr val="00B0F0"/>
          </a:solidFill>
          <a:prstDash val="solid"/>
          <a:miter lim="800000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DA7E5-9080-4C5F-B3A8-02A48F60852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1597E-444F-4EA7-9941-25B6339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1597E-444F-4EA7-9941-25B6339402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9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1597E-444F-4EA7-9941-25B6339402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C9ADA-D27B-AE4D-85E9-7DCD2A89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85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1597E-444F-4EA7-9941-25B6339402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1597E-444F-4EA7-9941-25B6339402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F9687F-E580-4A34-AC0D-E62B860F6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DC0AF-4D35-4988-A688-D2931512D0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0F14E6BC-4F44-49DE-8746-BBCE7F34AB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7D1DAC7-66DB-4EB1-81C9-F6A68FA6A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1597E-444F-4EA7-9941-25B6339402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8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03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1597E-444F-4EA7-9941-25B6339402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1597E-444F-4EA7-9941-25B6339402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E49B38-F805-4C17-B59B-2A6728C59CE4}"/>
              </a:ext>
            </a:extLst>
          </p:cNvPr>
          <p:cNvSpPr txBox="1"/>
          <p:nvPr userDrawn="1"/>
        </p:nvSpPr>
        <p:spPr>
          <a:xfrm>
            <a:off x="2265218" y="6188659"/>
            <a:ext cx="766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tx1"/>
                </a:solidFill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An Eating Recovery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32783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old-Title and Content with 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1DEEEF9-5214-2445-A0CE-A44AE34A97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349" y="1794548"/>
            <a:ext cx="3264099" cy="326409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EF616-4E2C-554E-940C-B89BE9FF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5955-5E69-3743-AAEA-8107D293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29046C-0E67-8F48-B9E8-688523B3DFA4}"/>
              </a:ext>
            </a:extLst>
          </p:cNvPr>
          <p:cNvCxnSpPr>
            <a:cxnSpLocks/>
          </p:cNvCxnSpPr>
          <p:nvPr userDrawn="1"/>
        </p:nvCxnSpPr>
        <p:spPr>
          <a:xfrm>
            <a:off x="4291892" y="2536473"/>
            <a:ext cx="0" cy="2000826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8C8D9-2A0C-2E4F-9B2C-C6B8D1614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6798" y="2536473"/>
            <a:ext cx="7267366" cy="175602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3AE9F27-FF8D-B34F-85FA-9BE9050E5A2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9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old-Title and Content with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EC50-CC11-428C-99E1-D41D2CA6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986270-04EE-4AFB-810E-4EE8D33D11AB}"/>
              </a:ext>
            </a:extLst>
          </p:cNvPr>
          <p:cNvCxnSpPr/>
          <p:nvPr userDrawn="1"/>
        </p:nvCxnSpPr>
        <p:spPr>
          <a:xfrm>
            <a:off x="3071192" y="2577723"/>
            <a:ext cx="0" cy="28301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80BD4C-34D3-4C65-A833-00905B7592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5485" y="1675966"/>
            <a:ext cx="5708690" cy="44621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8476400-8F51-984D-8C38-EDECF0A17D8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317198-D558-B544-8B15-C1D8FED3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344" y="2514797"/>
            <a:ext cx="2266950" cy="2894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B932A62-E396-0642-B0AA-F9C667288D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1414" y="2513884"/>
            <a:ext cx="2266950" cy="2894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559747-77FB-BE41-AA9D-D059FF52F9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816080" y="6451712"/>
            <a:ext cx="375920" cy="365125"/>
          </a:xfrm>
        </p:spPr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Gold-Title-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BECB-8318-EB49-A0F7-357143AD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9887-10C1-E548-9684-D35B425D7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350" y="1825625"/>
            <a:ext cx="545465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99196-3B2C-C847-9E81-5C2DE7005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430" y="1825625"/>
            <a:ext cx="5452745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C30D0-DC55-F84D-85AB-B866A3A2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C69EAE1-D87A-9A4E-933C-540D26F917E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4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Gold-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7A93-7FD5-124B-9F3A-B18BCC4C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8AB8-A6CD-E14B-9C23-AF7A8C9B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4EA8F00-20CA-8341-91F8-AFCD6A3CF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5" y="401997"/>
            <a:ext cx="2372353" cy="469396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AEF3D478-AE47-6E4E-85D0-2338C977CAD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6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Gol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7396B-FD4A-B844-A124-7B592F63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7A0A4C0-0044-544B-9326-C7DD8F4654E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2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Gold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788F0F-1B5B-7C43-B0E5-BC171C9AE3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97FB6-52E7-CE44-8654-E47CEDD296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9635" y="340388"/>
            <a:ext cx="1512730" cy="1130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35321-EB63-9B4D-82E0-799F1A0A4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59"/>
          <a:stretch/>
        </p:blipFill>
        <p:spPr>
          <a:xfrm>
            <a:off x="0" y="1773655"/>
            <a:ext cx="12192000" cy="5084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BADE8-1C14-1B49-B7C6-25D78489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3219002"/>
            <a:ext cx="10515600" cy="783402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122DD0-C1BD-374E-B2AB-5BB2791D3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02" y="4054714"/>
            <a:ext cx="7918450" cy="489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65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0499"/>
            <a:ext cx="5181600" cy="4797486"/>
          </a:xfrm>
        </p:spPr>
        <p:txBody>
          <a:bodyPr/>
          <a:lstStyle>
            <a:lvl1pPr>
              <a:defRPr>
                <a:latin typeface="Avenir" panose="020B0503020203020204" pitchFamily="34" charset="0"/>
              </a:defRPr>
            </a:lvl1pPr>
            <a:lvl2pPr>
              <a:defRPr>
                <a:latin typeface="Avenir" panose="020B0503020203020204" pitchFamily="34" charset="0"/>
              </a:defRPr>
            </a:lvl2pPr>
            <a:lvl3pPr>
              <a:defRPr>
                <a:latin typeface="Avenir" panose="020B0503020203020204" pitchFamily="34" charset="0"/>
              </a:defRPr>
            </a:lvl3pPr>
            <a:lvl4pPr>
              <a:defRPr>
                <a:latin typeface="Avenir" panose="020B0503020203020204" pitchFamily="34" charset="0"/>
              </a:defRPr>
            </a:lvl4pPr>
            <a:lvl5pPr>
              <a:defRPr>
                <a:latin typeface="Avenir" panose="020B05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0499"/>
            <a:ext cx="5181600" cy="4797486"/>
          </a:xfrm>
        </p:spPr>
        <p:txBody>
          <a:bodyPr/>
          <a:lstStyle>
            <a:lvl1pPr>
              <a:defRPr>
                <a:latin typeface="Avenir" panose="020B0503020203020204" pitchFamily="34" charset="0"/>
              </a:defRPr>
            </a:lvl1pPr>
            <a:lvl2pPr>
              <a:defRPr>
                <a:latin typeface="Avenir" panose="020B0503020203020204" pitchFamily="34" charset="0"/>
              </a:defRPr>
            </a:lvl2pPr>
            <a:lvl3pPr>
              <a:defRPr>
                <a:latin typeface="Avenir" panose="020B0503020203020204" pitchFamily="34" charset="0"/>
              </a:defRPr>
            </a:lvl3pPr>
            <a:lvl4pPr>
              <a:defRPr>
                <a:latin typeface="Avenir" panose="020B0503020203020204" pitchFamily="34" charset="0"/>
              </a:defRPr>
            </a:lvl4pPr>
            <a:lvl5pPr>
              <a:defRPr>
                <a:latin typeface="Avenir" panose="020B05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D7F68-D69C-4EED-ADCC-D676E2FF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55" y="189477"/>
            <a:ext cx="9065364" cy="655948"/>
          </a:xfrm>
        </p:spPr>
        <p:txBody>
          <a:bodyPr/>
          <a:lstStyle>
            <a:lvl1pPr>
              <a:defRPr>
                <a:latin typeface="Avenir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981" y="140988"/>
            <a:ext cx="10515600" cy="655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20690"/>
            <a:ext cx="10515600" cy="4881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699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Blue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F616-4E2C-554E-940C-B89BE9FF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7CFDF-30DD-C14B-A55B-6F46B5444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100374"/>
            <a:ext cx="10912021" cy="41107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5955-5E69-3743-AAEA-8107D293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05D5691-0EE3-EB4F-A8EA-3459D42EE7E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09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-Title and 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F616-4E2C-554E-940C-B89BE9FF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7CFDF-30DD-C14B-A55B-6F46B5444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1" y="2100374"/>
            <a:ext cx="10926535" cy="35456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5955-5E69-3743-AAEA-8107D293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05D5691-0EE3-EB4F-A8EA-3459D42EE7E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9CDCFA-6C13-0843-92D5-FB038A0EDB8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82691" y="6140561"/>
            <a:ext cx="9855645" cy="4841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Callout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58A5B2-B55D-BF4B-A866-4C0BAABF18C2}"/>
              </a:ext>
            </a:extLst>
          </p:cNvPr>
          <p:cNvCxnSpPr/>
          <p:nvPr userDrawn="1"/>
        </p:nvCxnSpPr>
        <p:spPr>
          <a:xfrm>
            <a:off x="1182691" y="6009934"/>
            <a:ext cx="985564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71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some grass&#10;&#10;Description automatically generated">
            <a:extLst>
              <a:ext uri="{FF2B5EF4-FFF2-40B4-BE49-F238E27FC236}">
                <a16:creationId xmlns:a16="http://schemas.microsoft.com/office/drawing/2014/main" id="{5CB547C3-5848-1744-BA17-A1F5E8B4E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AE2FA-FAF3-D340-8B3F-01221F80B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59"/>
          <a:stretch/>
        </p:blipFill>
        <p:spPr>
          <a:xfrm>
            <a:off x="0" y="1773655"/>
            <a:ext cx="12192000" cy="5084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BADE8-1C14-1B49-B7C6-25D78489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3219002"/>
            <a:ext cx="10515600" cy="783402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122DD0-C1BD-374E-B2AB-5BB2791D3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02" y="4054714"/>
            <a:ext cx="7918450" cy="489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9A9224-BFAD-AA4C-A115-5EB33E7C1B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1408" y="5330905"/>
            <a:ext cx="3348037" cy="5286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December 28, 2019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BAC0205-DE17-B149-861A-745E499C15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9635" y="340202"/>
            <a:ext cx="1512730" cy="11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-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8DACB9-4C2F-824A-8992-CEAA9A6ADA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4465" y="0"/>
            <a:ext cx="659815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EF616-4E2C-554E-940C-B89BE9FF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5955-5E69-3743-AAEA-8107D293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29046C-0E67-8F48-B9E8-688523B3DFA4}"/>
              </a:ext>
            </a:extLst>
          </p:cNvPr>
          <p:cNvCxnSpPr>
            <a:cxnSpLocks/>
          </p:cNvCxnSpPr>
          <p:nvPr userDrawn="1"/>
        </p:nvCxnSpPr>
        <p:spPr>
          <a:xfrm>
            <a:off x="668415" y="2000275"/>
            <a:ext cx="0" cy="3712256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8C8D9-2A0C-2E4F-9B2C-C6B8D1614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321" y="2624386"/>
            <a:ext cx="4363574" cy="255746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C109CC-8C04-8F4C-A2AA-BDE59E9C5B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3565" y="1920563"/>
            <a:ext cx="4403330" cy="523220"/>
          </a:xfrm>
        </p:spPr>
        <p:txBody>
          <a:bodyPr>
            <a:noAutofit/>
          </a:bodyPr>
          <a:lstStyle>
            <a:lvl1pPr marL="0" indent="0">
              <a:buNone/>
              <a:defRPr sz="2800" b="0" i="0" cap="all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 cap="all" baseline="0">
                <a:solidFill>
                  <a:schemeClr val="accent3"/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2800" cap="all" baseline="0">
                <a:solidFill>
                  <a:schemeClr val="accent3"/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2800" cap="all" baseline="0">
                <a:solidFill>
                  <a:schemeClr val="accent3"/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2800" cap="all" baseline="0">
                <a:solidFill>
                  <a:schemeClr val="accent3"/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3AE9F27-FF8D-B34F-85FA-9BE9050E5A2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27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-Title and Content with 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1DEEEF9-5214-2445-A0CE-A44AE34A97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349" y="1794548"/>
            <a:ext cx="3264099" cy="326409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EF616-4E2C-554E-940C-B89BE9FF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5955-5E69-3743-AAEA-8107D293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29046C-0E67-8F48-B9E8-688523B3DFA4}"/>
              </a:ext>
            </a:extLst>
          </p:cNvPr>
          <p:cNvCxnSpPr>
            <a:cxnSpLocks/>
          </p:cNvCxnSpPr>
          <p:nvPr userDrawn="1"/>
        </p:nvCxnSpPr>
        <p:spPr>
          <a:xfrm>
            <a:off x="4291892" y="2536473"/>
            <a:ext cx="0" cy="2000826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8C8D9-2A0C-2E4F-9B2C-C6B8D1614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6798" y="2536473"/>
            <a:ext cx="7267366" cy="175602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3AE9F27-FF8D-B34F-85FA-9BE9050E5A2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-Title and Content with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EC50-CC11-428C-99E1-D41D2CA6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986270-04EE-4AFB-810E-4EE8D33D11AB}"/>
              </a:ext>
            </a:extLst>
          </p:cNvPr>
          <p:cNvCxnSpPr/>
          <p:nvPr userDrawn="1"/>
        </p:nvCxnSpPr>
        <p:spPr>
          <a:xfrm>
            <a:off x="3071192" y="2577723"/>
            <a:ext cx="0" cy="28301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80BD4C-34D3-4C65-A833-00905B7592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5485" y="1675966"/>
            <a:ext cx="5708690" cy="44621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8476400-8F51-984D-8C38-EDECF0A17D8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317198-D558-B544-8B15-C1D8FED3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344" y="2514797"/>
            <a:ext cx="2266950" cy="2894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B932A62-E396-0642-B0AA-F9C667288D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1414" y="2513884"/>
            <a:ext cx="2266950" cy="2894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559747-77FB-BE41-AA9D-D059FF52F9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816080" y="6451712"/>
            <a:ext cx="375920" cy="365125"/>
          </a:xfrm>
        </p:spPr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-Blue-Title-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BECB-8318-EB49-A0F7-357143AD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9887-10C1-E548-9684-D35B425D7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350" y="1825625"/>
            <a:ext cx="545465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99196-3B2C-C847-9E81-5C2DE7005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430" y="1825625"/>
            <a:ext cx="5452745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C30D0-DC55-F84D-85AB-B866A3A2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C69EAE1-D87A-9A4E-933C-540D26F917E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13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-Blue-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7A93-7FD5-124B-9F3A-B18BCC4C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8AB8-A6CD-E14B-9C23-AF7A8C9B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4EA8F00-20CA-8341-91F8-AFCD6A3CF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5" y="401997"/>
            <a:ext cx="2372353" cy="469396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AEF3D478-AE47-6E4E-85D0-2338C977CAD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40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-Blu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7396B-FD4A-B844-A124-7B592F63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7A0A4C0-0044-544B-9326-C7DD8F4654E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7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old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788F0F-1B5B-7C43-B0E5-BC171C9AE3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97FB6-52E7-CE44-8654-E47CEDD296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9635" y="340388"/>
            <a:ext cx="1512730" cy="1130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35321-EB63-9B4D-82E0-799F1A0A4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59"/>
          <a:stretch/>
        </p:blipFill>
        <p:spPr>
          <a:xfrm>
            <a:off x="0" y="1773655"/>
            <a:ext cx="12192000" cy="5084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BADE8-1C14-1B49-B7C6-25D78489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3219002"/>
            <a:ext cx="10515600" cy="783402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122DD0-C1BD-374E-B2AB-5BB2791D3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02" y="4054714"/>
            <a:ext cx="7918450" cy="489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2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lue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788F0F-1B5B-7C43-B0E5-BC171C9AE3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97FB6-52E7-CE44-8654-E47CEDD296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9635" y="340388"/>
            <a:ext cx="1512730" cy="1130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FC582F-DA12-CE46-A5BF-8D716DC2E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59"/>
          <a:stretch/>
        </p:blipFill>
        <p:spPr>
          <a:xfrm>
            <a:off x="0" y="1773655"/>
            <a:ext cx="12192000" cy="5084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BADE8-1C14-1B49-B7C6-25D78489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3219002"/>
            <a:ext cx="10515600" cy="783402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122DD0-C1BD-374E-B2AB-5BB2791D3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02" y="4054714"/>
            <a:ext cx="7918450" cy="489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68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y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788F0F-1B5B-7C43-B0E5-BC171C9AE3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97FB6-52E7-CE44-8654-E47CEDD296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9635" y="340388"/>
            <a:ext cx="1512730" cy="1130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D0E525-12F3-344C-8B04-20D7AD58B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59"/>
          <a:stretch/>
        </p:blipFill>
        <p:spPr>
          <a:xfrm>
            <a:off x="0" y="1773655"/>
            <a:ext cx="12192000" cy="5084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BADE8-1C14-1B49-B7C6-25D78489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3219002"/>
            <a:ext cx="10515600" cy="783402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122DD0-C1BD-374E-B2AB-5BB2791D3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02" y="4054714"/>
            <a:ext cx="7918450" cy="489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69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een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788F0F-1B5B-7C43-B0E5-BC171C9AE3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97FB6-52E7-CE44-8654-E47CEDD296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9635" y="340388"/>
            <a:ext cx="1512730" cy="1130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D0E525-12F3-344C-8B04-20D7AD58B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59"/>
          <a:stretch/>
        </p:blipFill>
        <p:spPr>
          <a:xfrm>
            <a:off x="0" y="1773655"/>
            <a:ext cx="12192000" cy="5084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BADE8-1C14-1B49-B7C6-25D78489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3219002"/>
            <a:ext cx="10515600" cy="783402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122DD0-C1BD-374E-B2AB-5BB2791D3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02" y="4054714"/>
            <a:ext cx="7918450" cy="489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52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Gold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F616-4E2C-554E-940C-B89BE9FF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7CFDF-30DD-C14B-A55B-6F46B5444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100374"/>
            <a:ext cx="10912021" cy="41107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5955-5E69-3743-AAEA-8107D293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05D5691-0EE3-EB4F-A8EA-3459D42EE7E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1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old-Title and 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F616-4E2C-554E-940C-B89BE9FF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7CFDF-30DD-C14B-A55B-6F46B5444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1" y="2100374"/>
            <a:ext cx="10926535" cy="35456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5955-5E69-3743-AAEA-8107D293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05D5691-0EE3-EB4F-A8EA-3459D42EE7E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9CDCFA-6C13-0843-92D5-FB038A0EDB8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82691" y="6140561"/>
            <a:ext cx="9855645" cy="4841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Callout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58A5B2-B55D-BF4B-A866-4C0BAABF18C2}"/>
              </a:ext>
            </a:extLst>
          </p:cNvPr>
          <p:cNvCxnSpPr/>
          <p:nvPr userDrawn="1"/>
        </p:nvCxnSpPr>
        <p:spPr>
          <a:xfrm>
            <a:off x="1182691" y="6009934"/>
            <a:ext cx="985564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22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old-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8DACB9-4C2F-824A-8992-CEAA9A6ADA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4465" y="0"/>
            <a:ext cx="659815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EF616-4E2C-554E-940C-B89BE9FF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5955-5E69-3743-AAEA-8107D293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29046C-0E67-8F48-B9E8-688523B3DFA4}"/>
              </a:ext>
            </a:extLst>
          </p:cNvPr>
          <p:cNvCxnSpPr>
            <a:cxnSpLocks/>
          </p:cNvCxnSpPr>
          <p:nvPr userDrawn="1"/>
        </p:nvCxnSpPr>
        <p:spPr>
          <a:xfrm>
            <a:off x="668415" y="2000275"/>
            <a:ext cx="0" cy="3712256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8C8D9-2A0C-2E4F-9B2C-C6B8D1614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321" y="2624386"/>
            <a:ext cx="4363574" cy="255746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C109CC-8C04-8F4C-A2AA-BDE59E9C5B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3565" y="1920563"/>
            <a:ext cx="4403330" cy="523220"/>
          </a:xfrm>
        </p:spPr>
        <p:txBody>
          <a:bodyPr>
            <a:noAutofit/>
          </a:bodyPr>
          <a:lstStyle>
            <a:lvl1pPr marL="0" indent="0">
              <a:buNone/>
              <a:defRPr sz="2800" b="0" i="0" cap="all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 cap="all" baseline="0">
                <a:solidFill>
                  <a:schemeClr val="accent3"/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2800" cap="all" baseline="0">
                <a:solidFill>
                  <a:schemeClr val="accent3"/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2800" cap="all" baseline="0">
                <a:solidFill>
                  <a:schemeClr val="accent3"/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2800" cap="all" baseline="0">
                <a:solidFill>
                  <a:schemeClr val="accent3"/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3AE9F27-FF8D-B34F-85FA-9BE9050E5A2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1038" cy="6857999"/>
          </a:xfrm>
          <a:custGeom>
            <a:avLst/>
            <a:gdLst>
              <a:gd name="T0" fmla="*/ 0 w 70"/>
              <a:gd name="T1" fmla="*/ 0 h 718"/>
              <a:gd name="T2" fmla="*/ 0 w 70"/>
              <a:gd name="T3" fmla="*/ 718 h 718"/>
              <a:gd name="T4" fmla="*/ 0 w 70"/>
              <a:gd name="T5" fmla="*/ 718 h 718"/>
              <a:gd name="T6" fmla="*/ 0 w 70"/>
              <a:gd name="T7" fmla="*/ 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18">
                <a:moveTo>
                  <a:pt x="0" y="0"/>
                </a:moveTo>
                <a:cubicBezTo>
                  <a:pt x="0" y="718"/>
                  <a:pt x="0" y="718"/>
                  <a:pt x="0" y="718"/>
                </a:cubicBezTo>
                <a:cubicBezTo>
                  <a:pt x="0" y="718"/>
                  <a:pt x="0" y="718"/>
                  <a:pt x="0" y="718"/>
                </a:cubicBezTo>
                <a:cubicBezTo>
                  <a:pt x="70" y="334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2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0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C70F1-C640-D549-8CBA-384E46FF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44" y="326773"/>
            <a:ext cx="8913061" cy="11787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D9A1A-4C10-9F4B-8449-8298D237E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669" y="2100374"/>
            <a:ext cx="11438595" cy="411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D2860-7037-AA4A-86CF-48344FB3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080" y="6451712"/>
            <a:ext cx="375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F21F015-88D3-0A4E-B22B-2EB833AE58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1EC07BD-D600-F346-BA31-E0F11E801E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48805" y="401997"/>
            <a:ext cx="2372353" cy="4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>
              <a:lumMod val="1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4">
          <p15:clr>
            <a:srgbClr val="F26B43"/>
          </p15:clr>
        </p15:guide>
        <p15:guide id="4" pos="7442">
          <p15:clr>
            <a:srgbClr val="F26B43"/>
          </p15:clr>
        </p15:guide>
        <p15:guide id="5" orient="horz" pos="4204">
          <p15:clr>
            <a:srgbClr val="F26B43"/>
          </p15:clr>
        </p15:guide>
        <p15:guide id="6" orient="horz" pos="467">
          <p15:clr>
            <a:srgbClr val="F26B43"/>
          </p15:clr>
        </p15:guide>
        <p15:guide id="7" pos="2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C70F1-C640-D549-8CBA-384E46FF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44" y="326773"/>
            <a:ext cx="8913061" cy="11787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D9A1A-4C10-9F4B-8449-8298D237E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669" y="2100374"/>
            <a:ext cx="11438595" cy="411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D2860-7037-AA4A-86CF-48344FB3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080" y="6451712"/>
            <a:ext cx="375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F21F015-88D3-0A4E-B22B-2EB833AE58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1EC07BD-D600-F346-BA31-E0F11E801E2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48805" y="401997"/>
            <a:ext cx="2372353" cy="4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>
              <a:lumMod val="1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4">
          <p15:clr>
            <a:srgbClr val="F26B43"/>
          </p15:clr>
        </p15:guide>
        <p15:guide id="4" pos="7442">
          <p15:clr>
            <a:srgbClr val="F26B43"/>
          </p15:clr>
        </p15:guide>
        <p15:guide id="5" orient="horz" pos="4204">
          <p15:clr>
            <a:srgbClr val="F26B43"/>
          </p15:clr>
        </p15:guide>
        <p15:guide id="6" orient="horz" pos="467">
          <p15:clr>
            <a:srgbClr val="F26B43"/>
          </p15:clr>
        </p15:guide>
        <p15:guide id="7" pos="2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Exercise-Balance-Whats-Little-Right/dp/0936077026/ref=pd_rhf_eeolp_s_pd_crcd_0_2/130-8343642-2612005?_encoding=UTF8&amp;pd_rd_i=0936077026&amp;pd_rd_r=eec1e235-14bc-4832-bb76-e8f2dfd1b84b&amp;pd_rd_w=nLcpb&amp;pd_rd_wg=905EU&amp;pf_rd_p=d17c2de0-cc1d-4b09-aad8-987099a21717&amp;pf_rd_r=T7T56KJYR75251SFCRWM&amp;psc=1&amp;refRID=T7T56KJYR75251SFCRWM" TargetMode="External"/><Relationship Id="rId2" Type="http://schemas.openxmlformats.org/officeDocument/2006/relationships/hyperlink" Target="https://www.amazon.com/Truth-About-Exercise-Addiction-Understanding/dp/0810895943/ref=sr_1_3?keywords=heather+hausenblas&amp;qid=1564525381&amp;s=books&amp;sr=1-3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amazon.com/Eating-Disorders-Sport-Ron-Thompson/dp/1138884421" TargetMode="External"/><Relationship Id="rId4" Type="http://schemas.openxmlformats.org/officeDocument/2006/relationships/hyperlink" Target="https://www.amazon.com/Diary-Exercise-Addict-Peach-Friedman-ebook/dp/B001I460HY/ref=sr_1_2?dchild=1&amp;keywords=diary+of+an+exercise+addict&amp;qid=1601336637&amp;s=books&amp;sr=1-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3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Group 3">
            <a:extLst>
              <a:ext uri="{FF2B5EF4-FFF2-40B4-BE49-F238E27FC236}">
                <a16:creationId xmlns:a16="http://schemas.microsoft.com/office/drawing/2014/main" id="{1067FD7F-8EBE-495F-8C3A-3681A5B6D0A6}"/>
              </a:ext>
            </a:extLst>
          </p:cNvPr>
          <p:cNvGrpSpPr>
            <a:grpSpLocks/>
          </p:cNvGrpSpPr>
          <p:nvPr/>
        </p:nvGrpSpPr>
        <p:grpSpPr bwMode="auto">
          <a:xfrm>
            <a:off x="3842610" y="571500"/>
            <a:ext cx="3225888" cy="457200"/>
            <a:chOff x="2328" y="96"/>
            <a:chExt cx="1373" cy="288"/>
          </a:xfrm>
        </p:grpSpPr>
        <p:sp>
          <p:nvSpPr>
            <p:cNvPr id="58372" name="Oval 4">
              <a:extLst>
                <a:ext uri="{FF2B5EF4-FFF2-40B4-BE49-F238E27FC236}">
                  <a16:creationId xmlns:a16="http://schemas.microsoft.com/office/drawing/2014/main" id="{4846EDDA-D973-4E22-91B3-ED8BE6AC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96"/>
              <a:ext cx="110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73" name="Text Box 5">
              <a:extLst>
                <a:ext uri="{FF2B5EF4-FFF2-40B4-BE49-F238E27FC236}">
                  <a16:creationId xmlns:a16="http://schemas.microsoft.com/office/drawing/2014/main" id="{65467572-BEBE-47AE-B82E-9AECDE371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3" y="156"/>
              <a:ext cx="1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Malleable Risk Factors</a:t>
              </a:r>
            </a:p>
          </p:txBody>
        </p:sp>
      </p:grpSp>
      <p:grpSp>
        <p:nvGrpSpPr>
          <p:cNvPr id="58374" name="Group 6">
            <a:extLst>
              <a:ext uri="{FF2B5EF4-FFF2-40B4-BE49-F238E27FC236}">
                <a16:creationId xmlns:a16="http://schemas.microsoft.com/office/drawing/2014/main" id="{3B32D280-F486-4E82-AB44-24FF702E5253}"/>
              </a:ext>
            </a:extLst>
          </p:cNvPr>
          <p:cNvGrpSpPr>
            <a:grpSpLocks/>
          </p:cNvGrpSpPr>
          <p:nvPr/>
        </p:nvGrpSpPr>
        <p:grpSpPr bwMode="auto">
          <a:xfrm>
            <a:off x="3701631" y="5114925"/>
            <a:ext cx="2932196" cy="514350"/>
            <a:chOff x="2256" y="3120"/>
            <a:chExt cx="1248" cy="324"/>
          </a:xfrm>
        </p:grpSpPr>
        <p:sp>
          <p:nvSpPr>
            <p:cNvPr id="58375" name="Oval 7">
              <a:extLst>
                <a:ext uri="{FF2B5EF4-FFF2-40B4-BE49-F238E27FC236}">
                  <a16:creationId xmlns:a16="http://schemas.microsoft.com/office/drawing/2014/main" id="{4E2496EA-56A6-43F9-8F01-4D86AC4B9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3120"/>
              <a:ext cx="110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76" name="Text Box 8">
              <a:extLst>
                <a:ext uri="{FF2B5EF4-FFF2-40B4-BE49-F238E27FC236}">
                  <a16:creationId xmlns:a16="http://schemas.microsoft.com/office/drawing/2014/main" id="{FE3263C7-814F-4CA8-B563-069A925E5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15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latin typeface="Arial" panose="020B0604020202020204" pitchFamily="34" charset="0"/>
                </a:rPr>
                <a:t>Malleable Protective Factors</a:t>
              </a:r>
            </a:p>
          </p:txBody>
        </p:sp>
      </p:grpSp>
      <p:sp>
        <p:nvSpPr>
          <p:cNvPr id="58377" name="Rectangle 9">
            <a:extLst>
              <a:ext uri="{FF2B5EF4-FFF2-40B4-BE49-F238E27FC236}">
                <a16:creationId xmlns:a16="http://schemas.microsoft.com/office/drawing/2014/main" id="{76964287-029C-41E2-9246-0F4918FD3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854" y="4429125"/>
            <a:ext cx="304497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latin typeface="Arial" panose="020B0604020202020204" pitchFamily="34" charset="0"/>
              </a:rPr>
              <a:t>Social Well-Being</a:t>
            </a:r>
            <a:endParaRPr lang="en-US" altLang="en-US" sz="1200"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Arial" panose="020B0604020202020204" pitchFamily="34" charset="0"/>
              </a:rPr>
              <a:t>Social Support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grpSp>
        <p:nvGrpSpPr>
          <p:cNvPr id="58378" name="Group 10">
            <a:extLst>
              <a:ext uri="{FF2B5EF4-FFF2-40B4-BE49-F238E27FC236}">
                <a16:creationId xmlns:a16="http://schemas.microsoft.com/office/drawing/2014/main" id="{290DEB7E-CD29-46CA-B26B-201BF34A2E18}"/>
              </a:ext>
            </a:extLst>
          </p:cNvPr>
          <p:cNvGrpSpPr>
            <a:grpSpLocks/>
          </p:cNvGrpSpPr>
          <p:nvPr/>
        </p:nvGrpSpPr>
        <p:grpSpPr bwMode="auto">
          <a:xfrm>
            <a:off x="3588854" y="1257300"/>
            <a:ext cx="3157749" cy="1168400"/>
            <a:chOff x="2304" y="576"/>
            <a:chExt cx="1200" cy="736"/>
          </a:xfrm>
        </p:grpSpPr>
        <p:sp>
          <p:nvSpPr>
            <p:cNvPr id="58379" name="Rectangle 11">
              <a:extLst>
                <a:ext uri="{FF2B5EF4-FFF2-40B4-BE49-F238E27FC236}">
                  <a16:creationId xmlns:a16="http://schemas.microsoft.com/office/drawing/2014/main" id="{86F0121D-6164-4F14-9886-555B4F36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576"/>
              <a:ext cx="1152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80" name="Text Box 12">
              <a:extLst>
                <a:ext uri="{FF2B5EF4-FFF2-40B4-BE49-F238E27FC236}">
                  <a16:creationId xmlns:a16="http://schemas.microsoft.com/office/drawing/2014/main" id="{5C0C523A-9038-477B-9029-5FCEF82C3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606"/>
              <a:ext cx="1200" cy="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>
                  <a:latin typeface="Arial" panose="020B0604020202020204" pitchFamily="34" charset="0"/>
                </a:rPr>
                <a:t>Physical Well-Being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>
                  <a:latin typeface="Arial" panose="020B0604020202020204" pitchFamily="34" charset="0"/>
                </a:rPr>
                <a:t>Improved Body Mass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>
                  <a:latin typeface="Arial" panose="020B0604020202020204" pitchFamily="34" charset="0"/>
                </a:rPr>
                <a:t>Cardiovascular Disease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>
                  <a:latin typeface="Arial" panose="020B0604020202020204" pitchFamily="34" charset="0"/>
                </a:rPr>
                <a:t>Osteoporosis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>
                  <a:latin typeface="Arial" panose="020B0604020202020204" pitchFamily="34" charset="0"/>
                </a:rPr>
                <a:t>Sleep Disturbance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>
                  <a:latin typeface="Arial" panose="020B0604020202020204" pitchFamily="34" charset="0"/>
                </a:rPr>
                <a:t>Pain</a:t>
              </a:r>
            </a:p>
          </p:txBody>
        </p:sp>
        <p:sp>
          <p:nvSpPr>
            <p:cNvPr id="58381" name="Line 13">
              <a:extLst>
                <a:ext uri="{FF2B5EF4-FFF2-40B4-BE49-F238E27FC236}">
                  <a16:creationId xmlns:a16="http://schemas.microsoft.com/office/drawing/2014/main" id="{771EC358-46E0-4417-86C3-22877F7D9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82" name="Line 14">
              <a:extLst>
                <a:ext uri="{FF2B5EF4-FFF2-40B4-BE49-F238E27FC236}">
                  <a16:creationId xmlns:a16="http://schemas.microsoft.com/office/drawing/2014/main" id="{BC1BF261-D675-4182-91D5-553D8423A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95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83" name="Line 15">
              <a:extLst>
                <a:ext uri="{FF2B5EF4-FFF2-40B4-BE49-F238E27FC236}">
                  <a16:creationId xmlns:a16="http://schemas.microsoft.com/office/drawing/2014/main" id="{C0E6F3A3-B277-4CF0-BFBD-F6549EB14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5" y="10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84" name="Line 16">
              <a:extLst>
                <a:ext uri="{FF2B5EF4-FFF2-40B4-BE49-F238E27FC236}">
                  <a16:creationId xmlns:a16="http://schemas.microsoft.com/office/drawing/2014/main" id="{BB47C58A-79A3-4D56-8BE2-95E496937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1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58385" name="Group 17">
            <a:extLst>
              <a:ext uri="{FF2B5EF4-FFF2-40B4-BE49-F238E27FC236}">
                <a16:creationId xmlns:a16="http://schemas.microsoft.com/office/drawing/2014/main" id="{E7D5F9DF-D2AA-447E-8EF9-3FA5187CF4E0}"/>
              </a:ext>
            </a:extLst>
          </p:cNvPr>
          <p:cNvGrpSpPr>
            <a:grpSpLocks/>
          </p:cNvGrpSpPr>
          <p:nvPr/>
        </p:nvGrpSpPr>
        <p:grpSpPr bwMode="auto">
          <a:xfrm>
            <a:off x="3546563" y="2743200"/>
            <a:ext cx="3200041" cy="1371600"/>
            <a:chOff x="2280" y="1488"/>
            <a:chExt cx="1200" cy="864"/>
          </a:xfrm>
        </p:grpSpPr>
        <p:sp>
          <p:nvSpPr>
            <p:cNvPr id="58386" name="Rectangle 18">
              <a:extLst>
                <a:ext uri="{FF2B5EF4-FFF2-40B4-BE49-F238E27FC236}">
                  <a16:creationId xmlns:a16="http://schemas.microsoft.com/office/drawing/2014/main" id="{139422B2-5200-4FEE-B46E-5C9D447EE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88"/>
              <a:ext cx="1152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87" name="Text Box 19">
              <a:extLst>
                <a:ext uri="{FF2B5EF4-FFF2-40B4-BE49-F238E27FC236}">
                  <a16:creationId xmlns:a16="http://schemas.microsoft.com/office/drawing/2014/main" id="{3EE9C7C9-7924-482F-8CE5-907F422FD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" y="1504"/>
              <a:ext cx="1200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Psychological Well-Being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>Depression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>Anxiety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>Perceived Stress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>Positive Affect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>Self-esteem</a:t>
              </a:r>
            </a:p>
            <a:p>
              <a:pPr algn="ctr" fontAlgn="base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>Body Image</a:t>
              </a:r>
            </a:p>
          </p:txBody>
        </p:sp>
        <p:sp>
          <p:nvSpPr>
            <p:cNvPr id="58388" name="Line 20">
              <a:extLst>
                <a:ext uri="{FF2B5EF4-FFF2-40B4-BE49-F238E27FC236}">
                  <a16:creationId xmlns:a16="http://schemas.microsoft.com/office/drawing/2014/main" id="{B5057727-1B9B-47F0-8EBB-43BB32F19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89" name="Line 21">
              <a:extLst>
                <a:ext uri="{FF2B5EF4-FFF2-40B4-BE49-F238E27FC236}">
                  <a16:creationId xmlns:a16="http://schemas.microsoft.com/office/drawing/2014/main" id="{B96E15D4-D764-4F65-86EE-2F3BEF5A9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2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90" name="Line 22">
              <a:extLst>
                <a:ext uri="{FF2B5EF4-FFF2-40B4-BE49-F238E27FC236}">
                  <a16:creationId xmlns:a16="http://schemas.microsoft.com/office/drawing/2014/main" id="{3D084CA5-DA3A-4ED4-80C2-B3F56CFFC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6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91" name="Line 23">
              <a:extLst>
                <a:ext uri="{FF2B5EF4-FFF2-40B4-BE49-F238E27FC236}">
                  <a16:creationId xmlns:a16="http://schemas.microsoft.com/office/drawing/2014/main" id="{C9F896B6-0241-44E3-8A76-E347068606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207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92" name="Line 24">
              <a:extLst>
                <a:ext uri="{FF2B5EF4-FFF2-40B4-BE49-F238E27FC236}">
                  <a16:creationId xmlns:a16="http://schemas.microsoft.com/office/drawing/2014/main" id="{18920507-89CA-49C0-B3C6-E83824ED5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219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  <p:sp>
          <p:nvSpPr>
            <p:cNvPr id="58393" name="Line 25">
              <a:extLst>
                <a:ext uri="{FF2B5EF4-FFF2-40B4-BE49-F238E27FC236}">
                  <a16:creationId xmlns:a16="http://schemas.microsoft.com/office/drawing/2014/main" id="{EB438D19-815E-4398-984F-215D32D9E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0" y="184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Tahoma" panose="020B0604030504040204" pitchFamily="34" charset="0"/>
              </a:endParaRPr>
            </a:p>
          </p:txBody>
        </p:sp>
      </p:grpSp>
      <p:sp>
        <p:nvSpPr>
          <p:cNvPr id="58394" name="Line 26">
            <a:extLst>
              <a:ext uri="{FF2B5EF4-FFF2-40B4-BE49-F238E27FC236}">
                <a16:creationId xmlns:a16="http://schemas.microsoft.com/office/drawing/2014/main" id="{BD5B33B6-AB63-453E-897A-44CEC01500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9675" y="4667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395" name="Line 27">
            <a:extLst>
              <a:ext uri="{FF2B5EF4-FFF2-40B4-BE49-F238E27FC236}">
                <a16:creationId xmlns:a16="http://schemas.microsoft.com/office/drawing/2014/main" id="{4F61F813-CB87-4410-AF88-C52DC7C20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729" y="24003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396" name="Line 28">
            <a:extLst>
              <a:ext uri="{FF2B5EF4-FFF2-40B4-BE49-F238E27FC236}">
                <a16:creationId xmlns:a16="http://schemas.microsoft.com/office/drawing/2014/main" id="{28BFD5D3-7831-4FBA-8FF9-35337C41D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729" y="41052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397" name="Line 29">
            <a:extLst>
              <a:ext uri="{FF2B5EF4-FFF2-40B4-BE49-F238E27FC236}">
                <a16:creationId xmlns:a16="http://schemas.microsoft.com/office/drawing/2014/main" id="{83698F92-5441-4103-B33D-5D332E42B9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826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398" name="Line 30">
            <a:extLst>
              <a:ext uri="{FF2B5EF4-FFF2-40B4-BE49-F238E27FC236}">
                <a16:creationId xmlns:a16="http://schemas.microsoft.com/office/drawing/2014/main" id="{46F0FE92-7BA2-4479-8B6F-FF86FBD02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729" y="10287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399" name="Rectangle 31">
            <a:extLst>
              <a:ext uri="{FF2B5EF4-FFF2-40B4-BE49-F238E27FC236}">
                <a16:creationId xmlns:a16="http://schemas.microsoft.com/office/drawing/2014/main" id="{684562A6-2994-4B0C-94E3-24129DA8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35" y="3238500"/>
            <a:ext cx="180442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latin typeface="Arial" panose="020B0604020202020204" pitchFamily="34" charset="0"/>
              </a:rPr>
              <a:t>Exercise</a:t>
            </a:r>
          </a:p>
        </p:txBody>
      </p:sp>
      <p:sp>
        <p:nvSpPr>
          <p:cNvPr id="58400" name="Rectangle 32">
            <a:extLst>
              <a:ext uri="{FF2B5EF4-FFF2-40B4-BE49-F238E27FC236}">
                <a16:creationId xmlns:a16="http://schemas.microsoft.com/office/drawing/2014/main" id="{08BA67E6-C27C-40E1-96E1-06BE7B5EA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87" y="3238500"/>
            <a:ext cx="180442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latin typeface="Arial" panose="020B0604020202020204" pitchFamily="34" charset="0"/>
              </a:rPr>
              <a:t>Quality of Life</a:t>
            </a:r>
          </a:p>
        </p:txBody>
      </p:sp>
      <p:sp>
        <p:nvSpPr>
          <p:cNvPr id="58401" name="Rectangle 33">
            <a:extLst>
              <a:ext uri="{FF2B5EF4-FFF2-40B4-BE49-F238E27FC236}">
                <a16:creationId xmlns:a16="http://schemas.microsoft.com/office/drawing/2014/main" id="{A27B9A33-0B65-435E-AB56-721AE883B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4353" y="3238500"/>
            <a:ext cx="180442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latin typeface="Arial" panose="020B0604020202020204" pitchFamily="34" charset="0"/>
              </a:rPr>
              <a:t>Eating Disorder</a:t>
            </a:r>
          </a:p>
        </p:txBody>
      </p:sp>
      <p:sp>
        <p:nvSpPr>
          <p:cNvPr id="58402" name="Line 34">
            <a:extLst>
              <a:ext uri="{FF2B5EF4-FFF2-40B4-BE49-F238E27FC236}">
                <a16:creationId xmlns:a16="http://schemas.microsoft.com/office/drawing/2014/main" id="{3F6798C1-CD70-4430-B44F-0BB33FBE6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863" y="3543300"/>
            <a:ext cx="1014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403" name="Line 35">
            <a:extLst>
              <a:ext uri="{FF2B5EF4-FFF2-40B4-BE49-F238E27FC236}">
                <a16:creationId xmlns:a16="http://schemas.microsoft.com/office/drawing/2014/main" id="{498EB9C2-D295-4216-AE08-415DF9ED3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3108" y="3543300"/>
            <a:ext cx="577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404" name="Line 36">
            <a:extLst>
              <a:ext uri="{FF2B5EF4-FFF2-40B4-BE49-F238E27FC236}">
                <a16:creationId xmlns:a16="http://schemas.microsoft.com/office/drawing/2014/main" id="{34C5B896-887E-42B4-948F-2A3AB27C0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4915" y="3543300"/>
            <a:ext cx="789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405" name="Line 37">
            <a:extLst>
              <a:ext uri="{FF2B5EF4-FFF2-40B4-BE49-F238E27FC236}">
                <a16:creationId xmlns:a16="http://schemas.microsoft.com/office/drawing/2014/main" id="{3A7D9A9C-5C3E-4D06-BD29-E3427BFA6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1649" y="1714500"/>
            <a:ext cx="1917205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406" name="Line 38">
            <a:extLst>
              <a:ext uri="{FF2B5EF4-FFF2-40B4-BE49-F238E27FC236}">
                <a16:creationId xmlns:a16="http://schemas.microsoft.com/office/drawing/2014/main" id="{DBE15A65-2A8F-4FFF-BC4E-C5113D7A0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649" y="3771900"/>
            <a:ext cx="1917205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407" name="Line 39">
            <a:extLst>
              <a:ext uri="{FF2B5EF4-FFF2-40B4-BE49-F238E27FC236}">
                <a16:creationId xmlns:a16="http://schemas.microsoft.com/office/drawing/2014/main" id="{9775028D-D091-45F5-AE1B-2735029D5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3827" y="3771900"/>
            <a:ext cx="1578875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408" name="Line 40">
            <a:extLst>
              <a:ext uri="{FF2B5EF4-FFF2-40B4-BE49-F238E27FC236}">
                <a16:creationId xmlns:a16="http://schemas.microsoft.com/office/drawing/2014/main" id="{1DE0AA4F-2B86-45EB-B4C3-AF7BE0563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3827" y="1714500"/>
            <a:ext cx="1578875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58409" name="Oval 41">
            <a:extLst>
              <a:ext uri="{FF2B5EF4-FFF2-40B4-BE49-F238E27FC236}">
                <a16:creationId xmlns:a16="http://schemas.microsoft.com/office/drawing/2014/main" id="{3A274DA6-AE52-4AC2-8C6D-E9C1C0D6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854" y="5753100"/>
            <a:ext cx="304497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</a:rPr>
              <a:t>Mediating Factor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</a:rPr>
              <a:t>Pathological Exercise Attitudes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cxnSp>
        <p:nvCxnSpPr>
          <p:cNvPr id="58410" name="AutoShape 42">
            <a:extLst>
              <a:ext uri="{FF2B5EF4-FFF2-40B4-BE49-F238E27FC236}">
                <a16:creationId xmlns:a16="http://schemas.microsoft.com/office/drawing/2014/main" id="{09B726DD-5648-491B-BD99-D8C453482BC2}"/>
              </a:ext>
            </a:extLst>
          </p:cNvPr>
          <p:cNvCxnSpPr>
            <a:cxnSpLocks noChangeShapeType="1"/>
            <a:endCxn id="58409" idx="2"/>
          </p:cNvCxnSpPr>
          <p:nvPr/>
        </p:nvCxnSpPr>
        <p:spPr bwMode="auto">
          <a:xfrm rot="16200000" flipH="1">
            <a:off x="1280748" y="3711694"/>
            <a:ext cx="2247900" cy="2368312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11" name="AutoShape 43">
            <a:extLst>
              <a:ext uri="{FF2B5EF4-FFF2-40B4-BE49-F238E27FC236}">
                <a16:creationId xmlns:a16="http://schemas.microsoft.com/office/drawing/2014/main" id="{C45B54D1-3CDA-4882-B905-A8B1A7B6F311}"/>
              </a:ext>
            </a:extLst>
          </p:cNvPr>
          <p:cNvCxnSpPr>
            <a:cxnSpLocks noChangeShapeType="1"/>
            <a:stCxn id="58409" idx="6"/>
            <a:endCxn id="58401" idx="2"/>
          </p:cNvCxnSpPr>
          <p:nvPr/>
        </p:nvCxnSpPr>
        <p:spPr bwMode="auto">
          <a:xfrm flipV="1">
            <a:off x="6633827" y="3771900"/>
            <a:ext cx="4172740" cy="2247900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12" name="Text Box 44">
            <a:extLst>
              <a:ext uri="{FF2B5EF4-FFF2-40B4-BE49-F238E27FC236}">
                <a16:creationId xmlns:a16="http://schemas.microsoft.com/office/drawing/2014/main" id="{799C45E4-9C48-4974-894B-C0FA4D236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283" y="6521450"/>
            <a:ext cx="358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Hausenblas, Cook, </a:t>
            </a:r>
            <a:r>
              <a:rPr lang="en-US" altLang="en-US" sz="1600" dirty="0" err="1">
                <a:latin typeface="Arial" panose="020B0604020202020204" pitchFamily="34" charset="0"/>
              </a:rPr>
              <a:t>Chittester</a:t>
            </a:r>
            <a:r>
              <a:rPr lang="en-US" altLang="en-US" sz="1600" dirty="0">
                <a:latin typeface="Arial" panose="020B0604020202020204" pitchFamily="34" charset="0"/>
              </a:rPr>
              <a:t>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1" grpId="0" animBg="1"/>
      <p:bldP spid="58404" grpId="0" animBg="1"/>
      <p:bldP spid="584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BB8B4B-1058-4099-926E-949B5739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Signs of Pathological 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FEBE5-4479-4FB7-A524-CB9B9CB6B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8" y="1081668"/>
            <a:ext cx="11433717" cy="5475249"/>
          </a:xfrm>
        </p:spPr>
        <p:txBody>
          <a:bodyPr numCol="3"/>
          <a:lstStyle/>
          <a:p>
            <a:r>
              <a:rPr lang="en-US" sz="2800" dirty="0"/>
              <a:t>Difficulty concentrating</a:t>
            </a:r>
          </a:p>
          <a:p>
            <a:r>
              <a:rPr lang="en-US" sz="2800" dirty="0"/>
              <a:t>Physical pain &amp; disconnection with one’s body</a:t>
            </a:r>
          </a:p>
          <a:p>
            <a:r>
              <a:rPr lang="en-US" sz="2800" dirty="0"/>
              <a:t>Mood changes (e.g., anger depression, &amp; irritability)</a:t>
            </a:r>
          </a:p>
          <a:p>
            <a:r>
              <a:rPr lang="en-US" sz="2800" dirty="0"/>
              <a:t>Low self-esteem</a:t>
            </a:r>
          </a:p>
          <a:p>
            <a:r>
              <a:rPr lang="en-US" sz="2800" dirty="0"/>
              <a:t>Negative interpersonal interactions</a:t>
            </a:r>
          </a:p>
          <a:p>
            <a:pPr fontAlgn="base"/>
            <a:r>
              <a:rPr lang="en-US" sz="2800" dirty="0"/>
              <a:t>Weight loss and loss of appetite</a:t>
            </a:r>
          </a:p>
          <a:p>
            <a:pPr fontAlgn="base"/>
            <a:r>
              <a:rPr lang="en-US" sz="2800" dirty="0"/>
              <a:t>Increased heart rate at rest</a:t>
            </a:r>
          </a:p>
          <a:p>
            <a:pPr fontAlgn="base"/>
            <a:r>
              <a:rPr lang="en-US" sz="2800" dirty="0"/>
              <a:t>Decreased sports performance</a:t>
            </a:r>
          </a:p>
          <a:p>
            <a:pPr fontAlgn="base"/>
            <a:r>
              <a:rPr lang="en-US" sz="2800" dirty="0"/>
              <a:t>Fatigue</a:t>
            </a:r>
          </a:p>
          <a:p>
            <a:pPr fontAlgn="base"/>
            <a:r>
              <a:rPr lang="en-US" sz="2800" dirty="0"/>
              <a:t>Prolonged recovery time</a:t>
            </a:r>
          </a:p>
          <a:p>
            <a:pPr fontAlgn="base"/>
            <a:r>
              <a:rPr lang="en-US" sz="2800" dirty="0"/>
              <a:t>Lack of enthusiasm</a:t>
            </a:r>
          </a:p>
          <a:p>
            <a:pPr fontAlgn="base"/>
            <a:r>
              <a:rPr lang="en-US" sz="2800" dirty="0"/>
              <a:t>Frequent illnesses</a:t>
            </a:r>
          </a:p>
          <a:p>
            <a:pPr fontAlgn="base"/>
            <a:r>
              <a:rPr lang="en-US" sz="2800" dirty="0"/>
              <a:t>Difficulty completing usual routines</a:t>
            </a:r>
          </a:p>
          <a:p>
            <a:pPr fontAlgn="base"/>
            <a:r>
              <a:rPr lang="en-US" sz="2800" dirty="0"/>
              <a:t>Decreased school/work performance</a:t>
            </a:r>
          </a:p>
          <a:p>
            <a:pPr fontAlgn="base"/>
            <a:r>
              <a:rPr lang="en-US" sz="2800" dirty="0"/>
              <a:t>Personality changes</a:t>
            </a:r>
          </a:p>
          <a:p>
            <a:pPr fontAlgn="base"/>
            <a:r>
              <a:rPr lang="en-US" sz="2800" dirty="0"/>
              <a:t>Sleep disturbances (difficulty sleeping or sleeping without feeling refreshed)</a:t>
            </a:r>
          </a:p>
          <a:p>
            <a:pPr fontAlgn="base"/>
            <a:r>
              <a:rPr lang="en-US" sz="2800" dirty="0"/>
              <a:t>Amenorrhea</a:t>
            </a:r>
          </a:p>
          <a:p>
            <a:pPr fontAlgn="base"/>
            <a:r>
              <a:rPr lang="en-US" sz="2800" dirty="0"/>
              <a:t>Dizzy spells/fainting	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CAUTION!!! These are not definitive signs to diagnose over exercise. </a:t>
            </a:r>
          </a:p>
        </p:txBody>
      </p:sp>
    </p:spTree>
    <p:extLst>
      <p:ext uri="{BB962C8B-B14F-4D97-AF65-F5344CB8AC3E}">
        <p14:creationId xmlns:p14="http://schemas.microsoft.com/office/powerpoint/2010/main" val="370291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463F55-001C-42E6-950A-D7B22545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326773"/>
            <a:ext cx="10772077" cy="1178770"/>
          </a:xfrm>
        </p:spPr>
        <p:txBody>
          <a:bodyPr/>
          <a:lstStyle/>
          <a:p>
            <a:r>
              <a:rPr lang="en-US" dirty="0"/>
              <a:t>Exercise Pathology Prevalence in Eating Disorders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4FFD5A-FE42-4FA2-919F-C1AE2503D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65382"/>
              </p:ext>
            </p:extLst>
          </p:nvPr>
        </p:nvGraphicFramePr>
        <p:xfrm>
          <a:off x="524108" y="981308"/>
          <a:ext cx="8497229" cy="5020228"/>
        </p:xfrm>
        <a:graphic>
          <a:graphicData uri="http://schemas.openxmlformats.org/drawingml/2006/table">
            <a:tbl>
              <a:tblPr firstRow="1" firstCol="1" bandRow="1"/>
              <a:tblGrid>
                <a:gridCol w="4269803">
                  <a:extLst>
                    <a:ext uri="{9D8B030D-6E8A-4147-A177-3AD203B41FA5}">
                      <a16:colId xmlns:a16="http://schemas.microsoft.com/office/drawing/2014/main" val="1377386544"/>
                    </a:ext>
                  </a:extLst>
                </a:gridCol>
                <a:gridCol w="2521622">
                  <a:extLst>
                    <a:ext uri="{9D8B030D-6E8A-4147-A177-3AD203B41FA5}">
                      <a16:colId xmlns:a16="http://schemas.microsoft.com/office/drawing/2014/main" val="2294333707"/>
                    </a:ext>
                  </a:extLst>
                </a:gridCol>
                <a:gridCol w="1705804">
                  <a:extLst>
                    <a:ext uri="{9D8B030D-6E8A-4147-A177-3AD203B41FA5}">
                      <a16:colId xmlns:a16="http://schemas.microsoft.com/office/drawing/2014/main" val="2923679220"/>
                    </a:ext>
                  </a:extLst>
                </a:gridCol>
              </a:tblGrid>
              <a:tr h="954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Eating Disorder Variant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Sedentary or No Pathological Exercise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Pathological Exercise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294970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Anorexia - restricting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610982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Anorexia - purging, no binging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825592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Anorexia - binging &amp; purging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780527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Bulimia – purging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34828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Bulimia – binging, no purging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025687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diagnosis of Anorexia &amp; Bulimia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6688"/>
                  </a:ext>
                </a:extLst>
              </a:tr>
              <a:tr h="672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diagnosis of Eating Disorder Not Otherwise Specified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0561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F6A5E5-C6DD-4C2E-B8F6-3039D4F6446A}"/>
              </a:ext>
            </a:extLst>
          </p:cNvPr>
          <p:cNvSpPr txBox="1"/>
          <p:nvPr/>
        </p:nvSpPr>
        <p:spPr>
          <a:xfrm>
            <a:off x="301083" y="6200076"/>
            <a:ext cx="59993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Shroff et al., (2006).  Features associated with excessive exercise in women with eating disorders. International Journal of Eating Disorders, 39(6), 454-61.</a:t>
            </a:r>
          </a:p>
          <a:p>
            <a:pPr algn="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098C13-4722-43BA-A526-1332410FC3CC}"/>
              </a:ext>
            </a:extLst>
          </p:cNvPr>
          <p:cNvSpPr/>
          <p:nvPr/>
        </p:nvSpPr>
        <p:spPr>
          <a:xfrm>
            <a:off x="9210907" y="947854"/>
            <a:ext cx="2810108" cy="5832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>
                <a:solidFill>
                  <a:schemeClr val="tx1"/>
                </a:solidFill>
              </a:rPr>
              <a:t>TAKE HOME MESSAGES</a:t>
            </a:r>
            <a:r>
              <a:rPr lang="en-US" sz="2400" b="1" i="1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Knowing your loved one’s diagnosis and prevalence rate of pathological exercise in that diagnosis can help gauge risk for exercise becoming problematic.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b="1" i="1" u="sng" dirty="0">
                <a:solidFill>
                  <a:schemeClr val="tx1"/>
                </a:solidFill>
              </a:rPr>
              <a:t>Not all exercise is related to eating disorders!</a:t>
            </a:r>
          </a:p>
        </p:txBody>
      </p:sp>
    </p:spTree>
    <p:extLst>
      <p:ext uri="{BB962C8B-B14F-4D97-AF65-F5344CB8AC3E}">
        <p14:creationId xmlns:p14="http://schemas.microsoft.com/office/powerpoint/2010/main" val="42070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CEF99E-4B51-43C7-A608-9CDE621A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healthy relationship with exercise look like?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1D5446-DD3B-4995-8C2D-B098D3AE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1" y="1449661"/>
            <a:ext cx="11401966" cy="4661125"/>
          </a:xfrm>
        </p:spPr>
        <p:txBody>
          <a:bodyPr>
            <a:normAutofit/>
          </a:bodyPr>
          <a:lstStyle/>
          <a:p>
            <a:r>
              <a:rPr lang="en-US" sz="2800" dirty="0"/>
              <a:t>Hard to tell by behavior</a:t>
            </a:r>
          </a:p>
          <a:p>
            <a:r>
              <a:rPr lang="en-US" sz="2800" dirty="0"/>
              <a:t>Psychological factors play a huge role</a:t>
            </a:r>
          </a:p>
          <a:p>
            <a:pPr lvl="1"/>
            <a:r>
              <a:rPr lang="en-US" sz="2600" dirty="0"/>
              <a:t>Self-acceptance not perfectionism</a:t>
            </a:r>
          </a:p>
          <a:p>
            <a:pPr lvl="1"/>
            <a:r>
              <a:rPr lang="en-US" sz="2600" dirty="0"/>
              <a:t>Internalization</a:t>
            </a:r>
          </a:p>
          <a:p>
            <a:pPr lvl="1"/>
            <a:r>
              <a:rPr lang="en-US" sz="2600" dirty="0"/>
              <a:t>Honest awareness</a:t>
            </a:r>
          </a:p>
          <a:p>
            <a:r>
              <a:rPr lang="en-US" sz="2800" dirty="0"/>
              <a:t>Ability to balance all aspects of life</a:t>
            </a:r>
          </a:p>
          <a:p>
            <a:pPr lvl="1"/>
            <a:r>
              <a:rPr lang="en-US" sz="2600" dirty="0"/>
              <a:t>Rest is part of the program!</a:t>
            </a:r>
          </a:p>
          <a:p>
            <a:r>
              <a:rPr lang="en-US" sz="2800" dirty="0"/>
              <a:t>Not succumbing to fad diets, workout plans, or unsubstantiated “health” advice</a:t>
            </a:r>
          </a:p>
          <a:p>
            <a:r>
              <a:rPr lang="en-US" sz="2800" dirty="0"/>
              <a:t>Movement that fulfills and refuels, not drains and finds perverse pleasure in emptiness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4A5F3-7CA7-42AE-83DB-246F3833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06D4B3-68C6-44AB-882A-DF5A4E71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Differences in Exercise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D84F41-548F-471F-8226-77CC82558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154079"/>
            <a:ext cx="11413117" cy="4110771"/>
          </a:xfrm>
        </p:spPr>
        <p:txBody>
          <a:bodyPr>
            <a:normAutofit/>
          </a:bodyPr>
          <a:lstStyle/>
          <a:p>
            <a:r>
              <a:rPr lang="en-US" sz="2800" dirty="0"/>
              <a:t>Exercise in individuals with eating disorders, or those at risk for eating disorders, is NOT the same as training</a:t>
            </a:r>
          </a:p>
          <a:p>
            <a:pPr lvl="1"/>
            <a:r>
              <a:rPr lang="en-US" sz="2600" dirty="0"/>
              <a:t>Behaviorally appears the same, but motivation for exercise is VERY different</a:t>
            </a:r>
          </a:p>
          <a:p>
            <a:r>
              <a:rPr lang="en-US" sz="2800" dirty="0"/>
              <a:t>Exercise that fuels an eating disorder is often driven by irrational or perfectionistic thoughts</a:t>
            </a:r>
          </a:p>
          <a:p>
            <a:pPr lvl="1"/>
            <a:r>
              <a:rPr lang="en-US" sz="2600" dirty="0"/>
              <a:t>Exercise is then used to ease </a:t>
            </a:r>
            <a:r>
              <a:rPr lang="en-US" sz="2600" b="1" i="1" u="sng" dirty="0"/>
              <a:t>negative emotions that underlie</a:t>
            </a:r>
            <a:r>
              <a:rPr lang="en-US" sz="2600" dirty="0"/>
              <a:t> these thoughts</a:t>
            </a:r>
          </a:p>
          <a:p>
            <a:r>
              <a:rPr lang="en-US" sz="2800" dirty="0"/>
              <a:t>Exercise for holistic well-being is driven by self-acceptance and enjoyment</a:t>
            </a:r>
          </a:p>
          <a:p>
            <a:pPr lvl="1"/>
            <a:r>
              <a:rPr lang="en-US" sz="2600" dirty="0"/>
              <a:t>There is a realistic understanding of ability, limitations, needs for rest, and balance with other aspects  of one’s life</a:t>
            </a:r>
          </a:p>
          <a:p>
            <a:r>
              <a:rPr lang="en-US" sz="2800" dirty="0"/>
              <a:t>The table on the next slide can help guide conversations about these key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B0794-2B4A-4EE3-B603-6A66EEF7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1F015-88D3-0A4E-B22B-2EB833AE58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94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063" y="20638"/>
            <a:ext cx="11387137" cy="919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08FB6-596B-4B11-A2F6-F9089379C7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4863" y="1109663"/>
            <a:ext cx="11387137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FABD9F-7B80-4684-97F4-C18646386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59599"/>
              </p:ext>
            </p:extLst>
          </p:nvPr>
        </p:nvGraphicFramePr>
        <p:xfrm>
          <a:off x="348048" y="122664"/>
          <a:ext cx="11697352" cy="6686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620">
                  <a:extLst>
                    <a:ext uri="{9D8B030D-6E8A-4147-A177-3AD203B41FA5}">
                      <a16:colId xmlns:a16="http://schemas.microsoft.com/office/drawing/2014/main" val="3358350978"/>
                    </a:ext>
                  </a:extLst>
                </a:gridCol>
                <a:gridCol w="3563651">
                  <a:extLst>
                    <a:ext uri="{9D8B030D-6E8A-4147-A177-3AD203B41FA5}">
                      <a16:colId xmlns:a16="http://schemas.microsoft.com/office/drawing/2014/main" val="1305138140"/>
                    </a:ext>
                  </a:extLst>
                </a:gridCol>
                <a:gridCol w="5736081">
                  <a:extLst>
                    <a:ext uri="{9D8B030D-6E8A-4147-A177-3AD203B41FA5}">
                      <a16:colId xmlns:a16="http://schemas.microsoft.com/office/drawing/2014/main" val="961527879"/>
                    </a:ext>
                  </a:extLst>
                </a:gridCol>
              </a:tblGrid>
              <a:tr h="385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Eating Disorder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Self-Acceptance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1893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Self-Talk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I must/should/have to…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I want/wish/would like to …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155245739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 in</a:t>
                      </a: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Demoralizing you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Motivating you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34494826"/>
                  </a:ext>
                </a:extLst>
              </a:tr>
              <a:tr h="1190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Focus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Appearances, external validation, and fear of failure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Self-satisfaction with the process and desire for success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31221695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Goals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Strive for impossible goals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Enjoy meeting high standards within reach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03662173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Source of Value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What you do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Who you are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65080953"/>
                  </a:ext>
                </a:extLst>
              </a:tr>
              <a:tr h="5709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Adversity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Leads to defeat/giving up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Temporarily disappointed, then move forward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5936713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Failure &amp; Criticism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Devastating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Learn from it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37904382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Mistakes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Dwell on them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Learn from them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182306351"/>
                  </a:ext>
                </a:extLst>
              </a:tr>
              <a:tr h="1190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Competition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Need to be number 1/the best; be better than others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Can live without being the best, especially if you have tried your hardest; be the best you can be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11343389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Self-esteem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Win to keep self-esteem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Finishing second or lower is ok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15836884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Rooted in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Irrational beliefs/fantasy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Rationality/reality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37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3048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590D06-0216-4C6E-9332-830EE8A4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TAKE HOME POINTS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FC3E88-53B4-4BDA-82F9-4D8A8CA28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226634"/>
            <a:ext cx="10912021" cy="4984511"/>
          </a:xfrm>
        </p:spPr>
        <p:txBody>
          <a:bodyPr>
            <a:normAutofit/>
          </a:bodyPr>
          <a:lstStyle/>
          <a:p>
            <a:r>
              <a:rPr lang="en-US" sz="2800" dirty="0"/>
              <a:t>Most people struggle with eating and exercise behaviors</a:t>
            </a:r>
          </a:p>
          <a:p>
            <a:pPr lvl="1"/>
            <a:r>
              <a:rPr lang="en-US" sz="2600" dirty="0"/>
              <a:t>Not all have diagnosable disorders</a:t>
            </a:r>
          </a:p>
          <a:p>
            <a:r>
              <a:rPr lang="en-US" sz="2800" dirty="0"/>
              <a:t>Behavior may suggest a problem, but DOES NOT diagnose a problem</a:t>
            </a:r>
          </a:p>
          <a:p>
            <a:r>
              <a:rPr lang="en-US" sz="2800" dirty="0"/>
              <a:t>Eating and exercise disorders are psychological disorders with behavioral presentations</a:t>
            </a:r>
          </a:p>
          <a:p>
            <a:pPr lvl="1"/>
            <a:r>
              <a:rPr lang="en-US" sz="2800" dirty="0"/>
              <a:t>Behavior is only one of many parts of the story</a:t>
            </a:r>
          </a:p>
          <a:p>
            <a:pPr lvl="1"/>
            <a:r>
              <a:rPr lang="en-US" sz="2600" dirty="0"/>
              <a:t>Understanding </a:t>
            </a:r>
            <a:r>
              <a:rPr lang="en-US" sz="2600" b="1" i="1" u="sng" dirty="0"/>
              <a:t>why</a:t>
            </a:r>
            <a:r>
              <a:rPr lang="en-US" sz="2600" dirty="0"/>
              <a:t> behavior occurs and </a:t>
            </a:r>
            <a:r>
              <a:rPr lang="en-US" sz="2600" b="1" i="1" u="sng" dirty="0"/>
              <a:t>how</a:t>
            </a:r>
            <a:r>
              <a:rPr lang="en-US" sz="2600" dirty="0"/>
              <a:t> it relates to pathology is essential</a:t>
            </a:r>
          </a:p>
          <a:p>
            <a:r>
              <a:rPr lang="en-US" sz="2800" dirty="0"/>
              <a:t>What is driving the behavior? </a:t>
            </a:r>
          </a:p>
          <a:p>
            <a:pPr lvl="1"/>
            <a:r>
              <a:rPr lang="en-US" sz="2800" dirty="0"/>
              <a:t>Understand the “WHY” of exercise and disordered eating</a:t>
            </a:r>
          </a:p>
          <a:p>
            <a:pPr lvl="1"/>
            <a:r>
              <a:rPr lang="en-US" sz="2800" b="1" i="1" u="sng" dirty="0"/>
              <a:t>Talk with your loved one and learn what they are going through. </a:t>
            </a:r>
          </a:p>
          <a:p>
            <a:pPr lvl="1"/>
            <a:r>
              <a:rPr lang="en-US" sz="2800" b="1" i="1" u="sng" dirty="0"/>
              <a:t>How is exercise related to what they are experiencing?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6111D-2C13-4A5B-97D9-6CFF1CD9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995B30-0A25-4151-AD25-94D2BFA6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20" y="3274759"/>
            <a:ext cx="11006253" cy="783402"/>
          </a:xfrm>
        </p:spPr>
        <p:txBody>
          <a:bodyPr/>
          <a:lstStyle/>
          <a:p>
            <a:r>
              <a:rPr lang="en-US" dirty="0"/>
              <a:t>Ways to Support Your Loved One With Regard to Movement and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E1142-7FB0-444F-8FE5-CC57574505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2663" y="6456556"/>
            <a:ext cx="639337" cy="360169"/>
          </a:xfrm>
          <a:prstGeom prst="rect">
            <a:avLst/>
          </a:prstGeom>
        </p:spPr>
        <p:txBody>
          <a:bodyPr/>
          <a:lstStyle/>
          <a:p>
            <a:fld id="{CF21F015-88D3-0A4E-B22B-2EB833AE58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0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64565A-AE65-4437-BDA5-6EDB26BC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44" y="326773"/>
            <a:ext cx="8229115" cy="1178770"/>
          </a:xfrm>
        </p:spPr>
        <p:txBody>
          <a:bodyPr/>
          <a:lstStyle/>
          <a:p>
            <a:r>
              <a:rPr lang="en-US" dirty="0"/>
              <a:t>Recommendations for Families and Supportive Others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36D8C3-5B18-4D32-9D8C-0401CA40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11272"/>
            <a:ext cx="10912021" cy="41107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Create a supportive, healthy, and inclusive environment</a:t>
            </a:r>
          </a:p>
          <a:p>
            <a:pPr lvl="1"/>
            <a:r>
              <a:rPr lang="en-US" sz="2800" dirty="0"/>
              <a:t>Create a holistic, inclusive environment focused on health, not weight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Recognize warning signs</a:t>
            </a:r>
          </a:p>
          <a:p>
            <a:pPr lvl="1"/>
            <a:r>
              <a:rPr lang="en-US" sz="2800" dirty="0"/>
              <a:t>Behavioral, Physical, and Psychological signs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Self reflect on your own beliefs, attitudes, thoughts preferences, and more about exercise</a:t>
            </a:r>
          </a:p>
          <a:p>
            <a:pPr lvl="1"/>
            <a:r>
              <a:rPr lang="en-US" sz="2800" dirty="0"/>
              <a:t>Most of us we raised in a world with potentially dangerous exercise messages (e.g., </a:t>
            </a:r>
            <a:r>
              <a:rPr lang="en-US" sz="2800" i="1" dirty="0"/>
              <a:t>NO PAIN, NO GAIN)</a:t>
            </a:r>
          </a:p>
          <a:p>
            <a:pPr lvl="1"/>
            <a:r>
              <a:rPr lang="en-US" sz="2800" b="1" i="1" dirty="0"/>
              <a:t>How are we displaying those messages through our own relationship with movement or exercise?</a:t>
            </a:r>
          </a:p>
          <a:p>
            <a:pPr lvl="1"/>
            <a:r>
              <a:rPr lang="en-US" sz="2800" b="1" i="1" dirty="0"/>
              <a:t>How would a person with an eating disorder interpret and act on those messages?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6DE5C-D107-406A-BB38-09C830DA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1F015-88D3-0A4E-B22B-2EB833AE58A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9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F13220-1BE9-4AF3-A719-0C67F49D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44" y="326773"/>
            <a:ext cx="9243876" cy="1178770"/>
          </a:xfrm>
        </p:spPr>
        <p:txBody>
          <a:bodyPr/>
          <a:lstStyle/>
          <a:p>
            <a:r>
              <a:rPr lang="en-US" dirty="0"/>
              <a:t>If You Suspect Exercise is a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1DB208-EAF0-4298-A4D2-0CC1210A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38" y="981308"/>
            <a:ext cx="10912021" cy="5664736"/>
          </a:xfrm>
        </p:spPr>
        <p:txBody>
          <a:bodyPr>
            <a:noAutofit/>
          </a:bodyPr>
          <a:lstStyle/>
          <a:p>
            <a:r>
              <a:rPr lang="en-US" sz="2400" dirty="0"/>
              <a:t>Explain why you are concerned with their exercise behavior</a:t>
            </a:r>
          </a:p>
          <a:p>
            <a:r>
              <a:rPr lang="en-US" sz="2400" b="1" dirty="0"/>
              <a:t>Listen!!!!!</a:t>
            </a:r>
          </a:p>
          <a:p>
            <a:r>
              <a:rPr lang="en-US" sz="2400" dirty="0"/>
              <a:t>Be prepared for denial and resistance that exercise is a problem </a:t>
            </a:r>
          </a:p>
          <a:p>
            <a:pPr lvl="1"/>
            <a:r>
              <a:rPr lang="en-US" sz="2400" dirty="0"/>
              <a:t>Loved one is likely to only focus only on the benefits of exercise</a:t>
            </a:r>
          </a:p>
          <a:p>
            <a:r>
              <a:rPr lang="en-US" sz="2400" dirty="0"/>
              <a:t>Show humility in your own understanding of exercise, health, recovery and eating disorders</a:t>
            </a:r>
          </a:p>
          <a:p>
            <a:pPr lvl="1"/>
            <a:r>
              <a:rPr lang="en-US" sz="2400" dirty="0"/>
              <a:t>No one has nor should have all the answers - </a:t>
            </a:r>
            <a:r>
              <a:rPr lang="en-US" sz="2400" b="1" u="sng" dirty="0"/>
              <a:t>This is a process</a:t>
            </a:r>
            <a:endParaRPr lang="en-US" sz="2400" dirty="0"/>
          </a:p>
          <a:p>
            <a:r>
              <a:rPr lang="en-US" sz="2400" dirty="0"/>
              <a:t>Be patient and supportive</a:t>
            </a:r>
          </a:p>
          <a:p>
            <a:r>
              <a:rPr lang="en-US" sz="2400" dirty="0"/>
              <a:t>Set a positive example – this may mean challenging your own exercise beliefs and behaviors</a:t>
            </a:r>
          </a:p>
          <a:p>
            <a:r>
              <a:rPr lang="en-US" sz="2400" dirty="0"/>
              <a:t>Get rid of fitness trackers</a:t>
            </a:r>
          </a:p>
          <a:p>
            <a:pPr lvl="1"/>
            <a:r>
              <a:rPr lang="en-US" sz="2400" dirty="0"/>
              <a:t>They are the wrong tool for the job. What they track is not what is related to sustaining recovery!</a:t>
            </a:r>
          </a:p>
          <a:p>
            <a:pPr lvl="1"/>
            <a:r>
              <a:rPr lang="en-US" sz="2400" dirty="0"/>
              <a:t>An eating disorder specific tracker is included at the end of this slide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5C31D-6F8C-4134-82CF-5165E7FD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AC9AF-4779-644A-AD15-CE66CD73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2354969"/>
            <a:ext cx="9155151" cy="783402"/>
          </a:xfrm>
        </p:spPr>
        <p:txBody>
          <a:bodyPr/>
          <a:lstStyle/>
          <a:p>
            <a:r>
              <a:rPr lang="en-US" sz="4400" dirty="0"/>
              <a:t>How to support a loved as they </a:t>
            </a:r>
            <a:r>
              <a:rPr lang="en-US" sz="4400" i="1" u="sng" dirty="0"/>
              <a:t>MOVE</a:t>
            </a:r>
            <a:r>
              <a:rPr lang="en-US" sz="4400" dirty="0"/>
              <a:t> through recovery</a:t>
            </a:r>
            <a:br>
              <a:rPr lang="en-US" sz="4400" dirty="0"/>
            </a:br>
            <a:br>
              <a:rPr lang="en-US" sz="4400" dirty="0"/>
            </a:br>
            <a:br>
              <a:rPr lang="en-US" sz="1600" dirty="0"/>
            </a:br>
            <a:r>
              <a:rPr lang="en-US" sz="4000" dirty="0"/>
              <a:t>Brian Cook, Ph.D.</a:t>
            </a:r>
            <a:br>
              <a:rPr lang="en-US" sz="4000" dirty="0"/>
            </a:br>
            <a:r>
              <a:rPr lang="en-US" sz="4000" dirty="0"/>
              <a:t>V.P of Movement, Research, and Outcomes</a:t>
            </a: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3F5697-A642-CF44-AC47-6C25B9B3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0966" y="5397192"/>
            <a:ext cx="7348654" cy="6642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5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C2A3A4-07F2-499A-B1AC-C2219892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Help Start a Discussion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1F4276-E51C-4CF7-A39D-553E01E7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01" y="1037063"/>
            <a:ext cx="10912021" cy="4895301"/>
          </a:xfrm>
        </p:spPr>
        <p:txBody>
          <a:bodyPr/>
          <a:lstStyle/>
          <a:p>
            <a:r>
              <a:rPr lang="en-US" sz="2400" dirty="0"/>
              <a:t>If you wouldn’t burn calories/lose weight/change your shape, would you still exercise? </a:t>
            </a:r>
          </a:p>
          <a:p>
            <a:pPr lvl="1"/>
            <a:r>
              <a:rPr lang="en-US" sz="2200" dirty="0"/>
              <a:t>Why or why not?</a:t>
            </a:r>
          </a:p>
          <a:p>
            <a:endParaRPr lang="en-US" sz="1200" dirty="0"/>
          </a:p>
          <a:p>
            <a:r>
              <a:rPr lang="en-US" sz="2400" dirty="0"/>
              <a:t>What were you feeling before, during, and after you exercised?</a:t>
            </a:r>
          </a:p>
          <a:p>
            <a:endParaRPr lang="en-US" sz="1200" dirty="0"/>
          </a:p>
          <a:p>
            <a:r>
              <a:rPr lang="en-US" sz="2400" dirty="0"/>
              <a:t>What did you give up to do this exercise?</a:t>
            </a:r>
          </a:p>
          <a:p>
            <a:pPr lvl="1"/>
            <a:r>
              <a:rPr lang="en-US" sz="2400" dirty="0"/>
              <a:t>Time to heal/rest/recover</a:t>
            </a:r>
          </a:p>
          <a:p>
            <a:pPr lvl="1"/>
            <a:r>
              <a:rPr lang="en-US" sz="2400" dirty="0"/>
              <a:t>Focus on school/work</a:t>
            </a:r>
          </a:p>
          <a:p>
            <a:pPr lvl="1"/>
            <a:r>
              <a:rPr lang="en-US" sz="2400" dirty="0"/>
              <a:t>Relationships that suffered</a:t>
            </a:r>
          </a:p>
          <a:p>
            <a:pPr lvl="1"/>
            <a:endParaRPr lang="en-US" sz="1200" dirty="0"/>
          </a:p>
          <a:p>
            <a:r>
              <a:rPr lang="en-US" sz="2400" dirty="0"/>
              <a:t>Can you journal on your exercise sessions?</a:t>
            </a:r>
          </a:p>
          <a:p>
            <a:pPr lvl="1"/>
            <a:r>
              <a:rPr lang="en-US" sz="2400" dirty="0"/>
              <a:t>Focus on tracking emotions, experiences, connections instead of frequency, intensity, and duration</a:t>
            </a:r>
          </a:p>
          <a:p>
            <a:pPr lvl="1"/>
            <a:r>
              <a:rPr lang="en-US" sz="2400" dirty="0"/>
              <a:t>Use the form at the end of this slide deck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6E4F0-9D8E-4119-AA16-429A2147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C4777A-98BA-4035-9F99-6F931CA1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your loved one to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4229A7-17D5-410F-A4BC-FC13EBF5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226634"/>
            <a:ext cx="10912021" cy="4984511"/>
          </a:xfrm>
        </p:spPr>
        <p:txBody>
          <a:bodyPr>
            <a:normAutofit/>
          </a:bodyPr>
          <a:lstStyle/>
          <a:p>
            <a:r>
              <a:rPr lang="en-US" sz="2600" dirty="0"/>
              <a:t>Spend some quiet and quality time listening to their mind, heart, and body</a:t>
            </a:r>
          </a:p>
          <a:p>
            <a:pPr lvl="1"/>
            <a:r>
              <a:rPr lang="en-US" sz="2600" dirty="0"/>
              <a:t>Respond to that self-understanding and approach exercise accordingly</a:t>
            </a:r>
          </a:p>
          <a:p>
            <a:r>
              <a:rPr lang="en-US" sz="2600" dirty="0"/>
              <a:t>Respect their inner needs and internal messages</a:t>
            </a:r>
          </a:p>
          <a:p>
            <a:pPr lvl="1"/>
            <a:r>
              <a:rPr lang="en-US" sz="2600" dirty="0"/>
              <a:t>Is their body telling them they need rest?</a:t>
            </a:r>
          </a:p>
          <a:p>
            <a:r>
              <a:rPr lang="en-US" sz="2600" dirty="0"/>
              <a:t>Respect and respond to their body, especially those messages of pain and fatigue </a:t>
            </a:r>
          </a:p>
          <a:p>
            <a:r>
              <a:rPr lang="en-US" sz="2600" dirty="0"/>
              <a:t>Examine their motives for exercise</a:t>
            </a:r>
          </a:p>
          <a:p>
            <a:r>
              <a:rPr lang="en-US" sz="2600" dirty="0"/>
              <a:t>Adjust exercise frequency, duration, intensity, and type as needed</a:t>
            </a:r>
          </a:p>
          <a:p>
            <a:r>
              <a:rPr lang="en-US" sz="2600" dirty="0"/>
              <a:t>Reserve and make sacred the time they need to take care of themselves without exercise being a part of this selfcare </a:t>
            </a:r>
          </a:p>
          <a:p>
            <a:r>
              <a:rPr lang="en-US" sz="2600" dirty="0"/>
              <a:t>Find exercise and physical activities which are enjoyable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27829-93C9-4190-8A57-B43962AB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4E244A-76CD-45D2-966B-BF9F975D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63" y="1219201"/>
            <a:ext cx="11363093" cy="4788091"/>
          </a:xfrm>
        </p:spPr>
        <p:txBody>
          <a:bodyPr>
            <a:noAutofit/>
          </a:bodyPr>
          <a:lstStyle/>
          <a:p>
            <a:r>
              <a:rPr lang="en-US" sz="2400" dirty="0"/>
              <a:t>Exercise because you want to – not because you feel that you have to.</a:t>
            </a:r>
          </a:p>
          <a:p>
            <a:r>
              <a:rPr lang="en-US" sz="2400" dirty="0"/>
              <a:t>Do exercise activities that you enjoy – not exercises that you dislike. </a:t>
            </a:r>
          </a:p>
          <a:p>
            <a:r>
              <a:rPr lang="en-US" sz="2400" dirty="0"/>
              <a:t>Include a variety of exercise activities – don’t get in the rut of doing only one or two things. </a:t>
            </a:r>
          </a:p>
          <a:p>
            <a:r>
              <a:rPr lang="en-US" sz="2400" dirty="0"/>
              <a:t>Include leisure recreation activities such as bike riding or hiking. </a:t>
            </a:r>
          </a:p>
          <a:p>
            <a:r>
              <a:rPr lang="en-US" sz="2400" dirty="0"/>
              <a:t>Stop if it hurts! Do not exercise when your body is in pain, or when fatigued. </a:t>
            </a:r>
          </a:p>
          <a:p>
            <a:r>
              <a:rPr lang="en-US" sz="2400" dirty="0"/>
              <a:t>Never exercise with an injury. </a:t>
            </a:r>
          </a:p>
          <a:p>
            <a:r>
              <a:rPr lang="en-US" sz="2400" dirty="0"/>
              <a:t>When your body is telling you something – listen! </a:t>
            </a:r>
          </a:p>
          <a:p>
            <a:r>
              <a:rPr lang="en-US" sz="2400" dirty="0"/>
              <a:t>Get some physical activity every day, even if it is just walking around the block. </a:t>
            </a:r>
          </a:p>
          <a:p>
            <a:r>
              <a:rPr lang="en-US" sz="2400" dirty="0"/>
              <a:t>Drink plenty of water during exercise and afterwards. </a:t>
            </a:r>
          </a:p>
          <a:p>
            <a:r>
              <a:rPr lang="en-US" sz="2400" dirty="0"/>
              <a:t>Eat enough to properly fuel your body for the rigors of daily life and exercise.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36E6E1-F688-4357-9538-88935636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Exercise Advice</a:t>
            </a:r>
          </a:p>
        </p:txBody>
      </p:sp>
    </p:spTree>
    <p:extLst>
      <p:ext uri="{BB962C8B-B14F-4D97-AF65-F5344CB8AC3E}">
        <p14:creationId xmlns:p14="http://schemas.microsoft.com/office/powerpoint/2010/main" val="296137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D46B7C-CBEA-41AC-BECD-A8CC82852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727862"/>
              </p:ext>
            </p:extLst>
          </p:nvPr>
        </p:nvGraphicFramePr>
        <p:xfrm>
          <a:off x="0" y="11106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4AC3B9-6860-4CAF-B1E4-A8DED6C7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44" y="103749"/>
            <a:ext cx="8913061" cy="1178770"/>
          </a:xfrm>
        </p:spPr>
        <p:txBody>
          <a:bodyPr>
            <a:noAutofit/>
          </a:bodyPr>
          <a:lstStyle/>
          <a:p>
            <a:r>
              <a:rPr lang="en-US" sz="3200" dirty="0"/>
              <a:t>Finding joy in exercise is possible when looking through a “whole person” lens!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8D780-F163-4993-9995-C623532C5A66}"/>
              </a:ext>
            </a:extLst>
          </p:cNvPr>
          <p:cNvGrpSpPr/>
          <p:nvPr/>
        </p:nvGrpSpPr>
        <p:grpSpPr>
          <a:xfrm>
            <a:off x="2323978" y="2304108"/>
            <a:ext cx="3377339" cy="2762946"/>
            <a:chOff x="4375802" y="1902662"/>
            <a:chExt cx="3377339" cy="276294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7DF852C-9D35-4807-B12C-0FD070FBFC82}"/>
                </a:ext>
              </a:extLst>
            </p:cNvPr>
            <p:cNvCxnSpPr>
              <a:cxnSpLocks/>
            </p:cNvCxnSpPr>
            <p:nvPr/>
          </p:nvCxnSpPr>
          <p:spPr>
            <a:xfrm>
              <a:off x="6582985" y="1902662"/>
              <a:ext cx="1170156" cy="270933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6D454A3-2985-48BD-B196-33FFF688C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5802" y="1902662"/>
              <a:ext cx="1068558" cy="2701817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0DF89E5-0B3E-472F-B2A4-1A9F89BFB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2110" y="2898806"/>
              <a:ext cx="1674656" cy="0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8AC4925-093B-4A5E-BBEA-69D159EE7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4293" y="3440842"/>
              <a:ext cx="1583555" cy="117115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DA438B-3DEC-4832-8EA6-A067DADEB29E}"/>
                </a:ext>
              </a:extLst>
            </p:cNvPr>
            <p:cNvCxnSpPr>
              <a:cxnSpLocks/>
            </p:cNvCxnSpPr>
            <p:nvPr/>
          </p:nvCxnSpPr>
          <p:spPr>
            <a:xfrm>
              <a:off x="5178118" y="3409934"/>
              <a:ext cx="1639591" cy="125567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F63C3B-8965-4BEA-ABDD-63CAE7CE422C}"/>
              </a:ext>
            </a:extLst>
          </p:cNvPr>
          <p:cNvSpPr txBox="1"/>
          <p:nvPr/>
        </p:nvSpPr>
        <p:spPr>
          <a:xfrm>
            <a:off x="7928517" y="1115123"/>
            <a:ext cx="402558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Movement is an expression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 connect with our self &amp; others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Movement may help with this</a:t>
            </a:r>
          </a:p>
        </p:txBody>
      </p:sp>
    </p:spTree>
    <p:extLst>
      <p:ext uri="{BB962C8B-B14F-4D97-AF65-F5344CB8AC3E}">
        <p14:creationId xmlns:p14="http://schemas.microsoft.com/office/powerpoint/2010/main" val="3036889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98AC58-658E-4FCB-9C94-35B327A9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44" y="326773"/>
            <a:ext cx="10180578" cy="1178770"/>
          </a:xfrm>
        </p:spPr>
        <p:txBody>
          <a:bodyPr/>
          <a:lstStyle/>
          <a:p>
            <a:r>
              <a:rPr lang="en-US" dirty="0"/>
              <a:t>THANK YOU!!!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       Questions, Answers, &amp;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C4AED-F0F0-465D-968A-63D04666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CD48B-B747-4404-A891-3167B09E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68" y="1806497"/>
            <a:ext cx="6538332" cy="49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62EA61-D107-4C9D-B255-1A3E5FF7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Movement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F7BDC-80CC-48E3-899C-1A57BAED9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056640"/>
            <a:ext cx="10912021" cy="5154505"/>
          </a:xfrm>
        </p:spPr>
        <p:txBody>
          <a:bodyPr>
            <a:normAutofit/>
          </a:bodyPr>
          <a:lstStyle/>
          <a:p>
            <a:r>
              <a:rPr lang="en-US" sz="2400" dirty="0"/>
              <a:t>Tracking progress with movement is about understanding which aspects to monitor</a:t>
            </a:r>
          </a:p>
          <a:p>
            <a:r>
              <a:rPr lang="en-US" sz="2400" dirty="0"/>
              <a:t>In ED recovery, emotions, connections, and rest are more important than traditional fitness metrics like frequency, intensity, and duration</a:t>
            </a:r>
          </a:p>
          <a:p>
            <a:r>
              <a:rPr lang="en-US" sz="2400" dirty="0"/>
              <a:t>Clients can use the following tracking tool to help identify how movement is related to their eating disorder and recovery (see instructions here, form on next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F45B8-26E2-4554-A6D7-DB811CE5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DB51A-5502-48EA-AD66-0132DAC57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71" y="3108960"/>
            <a:ext cx="11376527" cy="35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77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006C3-AAE3-42D5-A74F-6F9AEAA7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119A9-4C03-4CF7-80CC-D8BB0804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873992"/>
            <a:ext cx="11866879" cy="59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4ACB03-AD45-4D71-B21D-A7D264B4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 on Over 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EAE79-C242-451C-9558-51A97D99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hlinkClick r:id="rId2"/>
              </a:rPr>
              <a:t>The Truth About Exercise Addiction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>
                <a:hlinkClick r:id="rId3"/>
              </a:rPr>
              <a:t>The Exercise Balance: What's Too Much, What's Too Little, and What's Just Right for You!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>
                <a:hlinkClick r:id="rId4"/>
              </a:rPr>
              <a:t>Diary of an Exercise Addict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>
                <a:hlinkClick r:id="rId5"/>
              </a:rPr>
              <a:t>Eating Disorders in Sports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F1E88-E10D-4999-B01B-8457D10E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2C8547-DE96-4DF4-81E3-3026EEFB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A065C-3D0B-4BF1-B39F-F1F9BE7D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49660"/>
            <a:ext cx="10912021" cy="476148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Understanding exercise 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What Does a Healthy Relationship With Exercise Look Like?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A Primer on Exercise and Eating Pathology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How Exercise Relates to Eating Disorder Risks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Understanding the “why” helps us with our approach to exercise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Concrete ways you can support a loved one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Q &amp; A/ Discussion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05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F634CD-B9DA-49BF-B685-67CF1160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F9B212-F2C2-4036-816E-A0DA07012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624" y="1103972"/>
            <a:ext cx="11059459" cy="4716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E4735-D7BA-44D8-90DC-4847DB166D96}"/>
              </a:ext>
            </a:extLst>
          </p:cNvPr>
          <p:cNvSpPr txBox="1"/>
          <p:nvPr/>
        </p:nvSpPr>
        <p:spPr>
          <a:xfrm>
            <a:off x="713678" y="5921297"/>
            <a:ext cx="1147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next two slides show a healthy and unhealthy relationship with exercise. What differences can you spot? </a:t>
            </a:r>
          </a:p>
        </p:txBody>
      </p:sp>
    </p:spTree>
    <p:extLst>
      <p:ext uri="{BB962C8B-B14F-4D97-AF65-F5344CB8AC3E}">
        <p14:creationId xmlns:p14="http://schemas.microsoft.com/office/powerpoint/2010/main" val="39638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5453C1-344D-4D7D-A46B-3682F34B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4" y="326773"/>
            <a:ext cx="9058512" cy="1178770"/>
          </a:xfrm>
        </p:spPr>
        <p:txBody>
          <a:bodyPr/>
          <a:lstStyle/>
          <a:p>
            <a:r>
              <a:rPr lang="en-US" dirty="0"/>
              <a:t>A healthy relationship with exercise looks like: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24C67-2181-47C7-806A-2B1F1A202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058" y="996292"/>
            <a:ext cx="4602496" cy="3062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ABC7EB-6080-4FC9-A0ED-8E69111BF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9" y="3670312"/>
            <a:ext cx="4449336" cy="2960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797F0A-9F4B-464E-BADB-CA715E16C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041" y="4031166"/>
            <a:ext cx="4946959" cy="2826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ABC685-6365-4E20-A53D-E1625E025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019" y="1553852"/>
            <a:ext cx="4351137" cy="2895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8EF5C1-8842-464E-8534-C1DD0FD2E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187" y="4404732"/>
            <a:ext cx="5396898" cy="2453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C62524-520F-4DED-B8FB-7FE0377D8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5277" y="880946"/>
            <a:ext cx="2810107" cy="2671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1D4449-7C4E-4317-A942-10EE898B88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40" y="1706137"/>
            <a:ext cx="2386361" cy="21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2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5453C1-344D-4D7D-A46B-3682F34B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4" y="326773"/>
            <a:ext cx="9058512" cy="117877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 err="1">
                <a:solidFill>
                  <a:srgbClr val="FF0000"/>
                </a:solidFill>
              </a:rPr>
              <a:t>UN</a:t>
            </a:r>
            <a:r>
              <a:rPr lang="en-US" dirty="0" err="1"/>
              <a:t>healthy</a:t>
            </a:r>
            <a:r>
              <a:rPr lang="en-US" dirty="0"/>
              <a:t> relationship with exercise looks like: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24C67-2181-47C7-806A-2B1F1A202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058" y="996292"/>
            <a:ext cx="4602496" cy="3062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ABC7EB-6080-4FC9-A0ED-8E69111BF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9" y="3670312"/>
            <a:ext cx="4449336" cy="2960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797F0A-9F4B-464E-BADB-CA715E16C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041" y="4031166"/>
            <a:ext cx="4946959" cy="2826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ABC685-6365-4E20-A53D-E1625E025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019" y="1553852"/>
            <a:ext cx="4351137" cy="2895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8EF5C1-8842-464E-8534-C1DD0FD2E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187" y="4404732"/>
            <a:ext cx="5396898" cy="2453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C62524-520F-4DED-B8FB-7FE0377D8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5277" y="880946"/>
            <a:ext cx="2810107" cy="2671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1D4449-7C4E-4317-A942-10EE898B88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40" y="1706137"/>
            <a:ext cx="2386361" cy="21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9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5E1878-436F-43E3-A7EF-A6514E50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differences did you notice?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A40F76-5018-44BF-9A32-41F4FE5D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271240"/>
            <a:ext cx="10912021" cy="4939906"/>
          </a:xfrm>
        </p:spPr>
        <p:txBody>
          <a:bodyPr>
            <a:normAutofit/>
          </a:bodyPr>
          <a:lstStyle/>
          <a:p>
            <a:r>
              <a:rPr lang="en-US" sz="2800" dirty="0"/>
              <a:t>Trick question – They were the same pictures</a:t>
            </a:r>
          </a:p>
          <a:p>
            <a:r>
              <a:rPr lang="en-US" sz="2800" dirty="0"/>
              <a:t>What does this teach us?</a:t>
            </a:r>
          </a:p>
          <a:p>
            <a:pPr lvl="1"/>
            <a:r>
              <a:rPr lang="en-US" sz="2600" dirty="0"/>
              <a:t>We often focus on the </a:t>
            </a:r>
            <a:r>
              <a:rPr lang="en-US" sz="2600" i="1" dirty="0"/>
              <a:t>behavior </a:t>
            </a:r>
            <a:r>
              <a:rPr lang="en-US" sz="2600" dirty="0"/>
              <a:t>of exercise	</a:t>
            </a:r>
          </a:p>
          <a:p>
            <a:pPr lvl="2"/>
            <a:r>
              <a:rPr lang="en-US" sz="2400" dirty="0"/>
              <a:t>Behavior is only part of the story</a:t>
            </a:r>
          </a:p>
          <a:p>
            <a:pPr lvl="1"/>
            <a:r>
              <a:rPr lang="en-US" sz="2600" dirty="0"/>
              <a:t>Or focus on the physical attributes of an exerciser</a:t>
            </a:r>
          </a:p>
          <a:p>
            <a:pPr lvl="2"/>
            <a:r>
              <a:rPr lang="en-US" sz="2400" dirty="0"/>
              <a:t>So many things wrong with this!!!!!</a:t>
            </a:r>
          </a:p>
          <a:p>
            <a:r>
              <a:rPr lang="en-US" sz="2800" dirty="0"/>
              <a:t>Distinguishing individuals struggling with exercise and/or disordered eating is difficult</a:t>
            </a:r>
          </a:p>
          <a:p>
            <a:pPr lvl="1"/>
            <a:r>
              <a:rPr lang="en-US" sz="2600" dirty="0"/>
              <a:t>Current understanding suggests that </a:t>
            </a:r>
            <a:r>
              <a:rPr lang="en-US" sz="2600" i="1" u="sng" dirty="0"/>
              <a:t>psychological factors best distinguish</a:t>
            </a:r>
            <a:r>
              <a:rPr lang="en-US" sz="2600" dirty="0"/>
              <a:t> exercise for disordered eating from holistic forms of exercise</a:t>
            </a:r>
          </a:p>
          <a:p>
            <a:r>
              <a:rPr lang="en-US" sz="2800" dirty="0"/>
              <a:t>There is no dichotomy, the relationship of exercise in health is more fluid </a:t>
            </a:r>
          </a:p>
          <a:p>
            <a:pPr lvl="1"/>
            <a:r>
              <a:rPr lang="en-US" sz="2800" dirty="0"/>
              <a:t>Think of it more as a continuum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8662F-3384-4FEC-878C-C4554ACC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252AA1E7-13FF-43CB-80EA-9A0D880E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Eating Disorders Continuum</a:t>
            </a:r>
          </a:p>
        </p:txBody>
      </p:sp>
      <p:pic>
        <p:nvPicPr>
          <p:cNvPr id="81923" name="Picture 2">
            <a:extLst>
              <a:ext uri="{FF2B5EF4-FFF2-40B4-BE49-F238E27FC236}">
                <a16:creationId xmlns:a16="http://schemas.microsoft.com/office/drawing/2014/main" id="{F4108ED5-CC91-46F4-AAD1-1DBDDAF1B35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708" y="1237785"/>
            <a:ext cx="11641852" cy="547559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8EDA22-5D30-426A-8D54-EC25173CC011}"/>
              </a:ext>
            </a:extLst>
          </p:cNvPr>
          <p:cNvSpPr/>
          <p:nvPr/>
        </p:nvSpPr>
        <p:spPr>
          <a:xfrm>
            <a:off x="1081668" y="1076446"/>
            <a:ext cx="10058399" cy="5069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u="sng" dirty="0">
              <a:solidFill>
                <a:schemeClr val="tx1"/>
              </a:solidFill>
            </a:endParaRPr>
          </a:p>
          <a:p>
            <a:pPr algn="ctr"/>
            <a:r>
              <a:rPr lang="en-US" sz="2400" b="1" i="1" u="sng" dirty="0">
                <a:solidFill>
                  <a:schemeClr val="tx1"/>
                </a:solidFill>
              </a:rPr>
              <a:t>TAKE HOME MESSAGES</a:t>
            </a:r>
            <a:r>
              <a:rPr lang="en-US" sz="2400" b="1" i="1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Virtually everyone struggles with something that resembles an eating disorder.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Exercise is like any other aspect of an eating disorder. It exists on a continuum. There is no ideal of the “right” amount/intensity/type/etc. of exercise.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All things on this continuum must be in balance for sustained recovery.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Try not to over-focus on one behavior (e.g., exercise).</a:t>
            </a:r>
          </a:p>
          <a:p>
            <a:r>
              <a:rPr lang="en-US" sz="2400" dirty="0">
                <a:solidFill>
                  <a:schemeClr val="tx1"/>
                </a:solidFill>
              </a:rPr>
              <a:t>Rather, </a:t>
            </a:r>
            <a:r>
              <a:rPr lang="en-US" sz="2400" b="1" i="1" dirty="0">
                <a:solidFill>
                  <a:schemeClr val="tx1"/>
                </a:solidFill>
              </a:rPr>
              <a:t>talk to your loved one to see how exercise fits into the wide array of things that go into maintaining recovery.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19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57EC33-83C0-4590-A6F8-9307100C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Exercise Be Both Beneficial and Harmful?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C9E48-11B3-40F3-AF80-7876AFB3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9" y="1405054"/>
            <a:ext cx="8296506" cy="4806091"/>
          </a:xfrm>
        </p:spPr>
        <p:txBody>
          <a:bodyPr>
            <a:noAutofit/>
          </a:bodyPr>
          <a:lstStyle/>
          <a:p>
            <a:r>
              <a:rPr lang="en-US" sz="2275" i="1" u="sng" dirty="0"/>
              <a:t>If exercise is so good for you, how does exercise with an eating disorder cause harm?</a:t>
            </a:r>
          </a:p>
          <a:p>
            <a:r>
              <a:rPr lang="en-US" sz="2275" dirty="0"/>
              <a:t>Simple answer</a:t>
            </a:r>
          </a:p>
          <a:p>
            <a:pPr lvl="1"/>
            <a:r>
              <a:rPr lang="en-US" sz="2275" dirty="0"/>
              <a:t>Exercise is about much more than behavior. </a:t>
            </a:r>
          </a:p>
          <a:p>
            <a:pPr lvl="2"/>
            <a:r>
              <a:rPr lang="en-US" sz="2275" dirty="0"/>
              <a:t>Nutrition, emotions, rest, etc., play a huge part in the biochemical processes that lead to the benefits of exercise</a:t>
            </a:r>
          </a:p>
          <a:p>
            <a:r>
              <a:rPr lang="en-US" sz="2275" dirty="0"/>
              <a:t>More technical answer</a:t>
            </a:r>
          </a:p>
          <a:p>
            <a:pPr lvl="1"/>
            <a:r>
              <a:rPr lang="en-US" sz="2275" dirty="0"/>
              <a:t>The same region of the brain that controls eating disorders is also affected by overexercise.  </a:t>
            </a:r>
          </a:p>
          <a:p>
            <a:pPr lvl="1"/>
            <a:r>
              <a:rPr lang="en-US" sz="2275" dirty="0"/>
              <a:t>When we overexercise, that area of the brain becomes dysregulated.</a:t>
            </a:r>
          </a:p>
          <a:p>
            <a:pPr lvl="1"/>
            <a:r>
              <a:rPr lang="en-US" sz="2275" dirty="0"/>
              <a:t>The observable results are eating disordered behaviors &amp; thoughts.</a:t>
            </a:r>
          </a:p>
          <a:p>
            <a:pPr lvl="1"/>
            <a:r>
              <a:rPr lang="en-US" sz="2275" dirty="0"/>
              <a:t>Rest, nutrition, and stress management can reset these processes.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EF053-37C6-45CA-A49B-E7F644ED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F015-88D3-0A4E-B22B-2EB833AE58A6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E1D4A-3D31-43B0-A7A2-F7A768073B1F}"/>
              </a:ext>
            </a:extLst>
          </p:cNvPr>
          <p:cNvSpPr/>
          <p:nvPr/>
        </p:nvSpPr>
        <p:spPr>
          <a:xfrm>
            <a:off x="8798311" y="947854"/>
            <a:ext cx="3222703" cy="5832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>
                <a:solidFill>
                  <a:schemeClr val="tx1"/>
                </a:solidFill>
              </a:rPr>
              <a:t>TAKE HOME MESSAGES</a:t>
            </a:r>
            <a:r>
              <a:rPr lang="en-US" sz="2400" b="1" i="1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Exercise behavior is not the ONLY thing that leads to health benefits.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Over-exercise can trigger biological responses that perpetuate an eating disorder.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Balancing exercise with rest, nutrition, and mental well-being is essential for maintaining recovery. </a:t>
            </a:r>
          </a:p>
        </p:txBody>
      </p:sp>
    </p:spTree>
    <p:extLst>
      <p:ext uri="{BB962C8B-B14F-4D97-AF65-F5344CB8AC3E}">
        <p14:creationId xmlns:p14="http://schemas.microsoft.com/office/powerpoint/2010/main" val="4460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Custom Design">
  <a:themeElements>
    <a:clrScheme name="Alsana Final Theme Colors">
      <a:dk1>
        <a:srgbClr val="000000"/>
      </a:dk1>
      <a:lt1>
        <a:srgbClr val="FFFFFF"/>
      </a:lt1>
      <a:dk2>
        <a:srgbClr val="919191"/>
      </a:dk2>
      <a:lt2>
        <a:srgbClr val="D5CB9F"/>
      </a:lt2>
      <a:accent1>
        <a:srgbClr val="F5F3F2"/>
      </a:accent1>
      <a:accent2>
        <a:srgbClr val="90B9B5"/>
      </a:accent2>
      <a:accent3>
        <a:srgbClr val="DAAA00"/>
      </a:accent3>
      <a:accent4>
        <a:srgbClr val="FEC72B"/>
      </a:accent4>
      <a:accent5>
        <a:srgbClr val="5D7975"/>
      </a:accent5>
      <a:accent6>
        <a:srgbClr val="88A85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Gold-Custom Design">
  <a:themeElements>
    <a:clrScheme name="Alsana Final Theme Colors">
      <a:dk1>
        <a:srgbClr val="000000"/>
      </a:dk1>
      <a:lt1>
        <a:srgbClr val="FFFFFF"/>
      </a:lt1>
      <a:dk2>
        <a:srgbClr val="919191"/>
      </a:dk2>
      <a:lt2>
        <a:srgbClr val="D5CB9F"/>
      </a:lt2>
      <a:accent1>
        <a:srgbClr val="F5F3F2"/>
      </a:accent1>
      <a:accent2>
        <a:srgbClr val="90B9B5"/>
      </a:accent2>
      <a:accent3>
        <a:srgbClr val="DAAA00"/>
      </a:accent3>
      <a:accent4>
        <a:srgbClr val="FEC72B"/>
      </a:accent4>
      <a:accent5>
        <a:srgbClr val="5D7975"/>
      </a:accent5>
      <a:accent6>
        <a:srgbClr val="88A85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Blue-Custom Design">
  <a:themeElements>
    <a:clrScheme name="Alsana Final Theme Colors">
      <a:dk1>
        <a:srgbClr val="000000"/>
      </a:dk1>
      <a:lt1>
        <a:srgbClr val="FFFFFF"/>
      </a:lt1>
      <a:dk2>
        <a:srgbClr val="919191"/>
      </a:dk2>
      <a:lt2>
        <a:srgbClr val="D5CB9F"/>
      </a:lt2>
      <a:accent1>
        <a:srgbClr val="F5F3F2"/>
      </a:accent1>
      <a:accent2>
        <a:srgbClr val="90B9B5"/>
      </a:accent2>
      <a:accent3>
        <a:srgbClr val="DAAA00"/>
      </a:accent3>
      <a:accent4>
        <a:srgbClr val="FEC72B"/>
      </a:accent4>
      <a:accent5>
        <a:srgbClr val="5D7975"/>
      </a:accent5>
      <a:accent6>
        <a:srgbClr val="88A85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31196</TotalTime>
  <Words>1975</Words>
  <Application>Microsoft Office PowerPoint</Application>
  <PresentationFormat>Widescreen</PresentationFormat>
  <Paragraphs>293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Avenir</vt:lpstr>
      <vt:lpstr>Calibri</vt:lpstr>
      <vt:lpstr>Tahoma</vt:lpstr>
      <vt:lpstr>Custom Design</vt:lpstr>
      <vt:lpstr>2-Gold-Custom Design</vt:lpstr>
      <vt:lpstr>3-Blue-Custom Design</vt:lpstr>
      <vt:lpstr>PowerPoint Presentation</vt:lpstr>
      <vt:lpstr>How to support a loved as they MOVE through recovery   Brian Cook, Ph.D. V.P of Movement, Research, and Outcomes</vt:lpstr>
      <vt:lpstr>Outline</vt:lpstr>
      <vt:lpstr>Let’s play a game</vt:lpstr>
      <vt:lpstr>A healthy relationship with exercise looks like:</vt:lpstr>
      <vt:lpstr>An UNhealthy relationship with exercise looks like:</vt:lpstr>
      <vt:lpstr>What differences did you notice?</vt:lpstr>
      <vt:lpstr>Eating Disorders Continuum</vt:lpstr>
      <vt:lpstr>How Can Exercise Be Both Beneficial and Harmful?</vt:lpstr>
      <vt:lpstr>PowerPoint Presentation</vt:lpstr>
      <vt:lpstr>Warning Signs of Pathological Exercise</vt:lpstr>
      <vt:lpstr>Exercise Pathology Prevalence in Eating Disorders</vt:lpstr>
      <vt:lpstr>What does a healthy relationship with exercise look like?</vt:lpstr>
      <vt:lpstr>Key Differences in Exercise </vt:lpstr>
      <vt:lpstr>PowerPoint Presentation</vt:lpstr>
      <vt:lpstr>TAKE HOME POINTS</vt:lpstr>
      <vt:lpstr>Ways to Support Your Loved One With Regard to Movement and Exercise</vt:lpstr>
      <vt:lpstr>Recommendations for Families and Supportive Others</vt:lpstr>
      <vt:lpstr>If You Suspect Exercise is a Problem</vt:lpstr>
      <vt:lpstr>Questions to Help Start a Discussion</vt:lpstr>
      <vt:lpstr>Encourage your loved one to</vt:lpstr>
      <vt:lpstr>General Exercise Advice</vt:lpstr>
      <vt:lpstr>Finding joy in exercise is possible when looking through a “whole person” lens!</vt:lpstr>
      <vt:lpstr>THANK YOU!!!           Questions, Answers, &amp; Discussion</vt:lpstr>
      <vt:lpstr>Tracking Movement</vt:lpstr>
      <vt:lpstr>PowerPoint Presentation</vt:lpstr>
      <vt:lpstr>Books on Over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J. Cook</dc:creator>
  <cp:lastModifiedBy>Caroline Nichols</cp:lastModifiedBy>
  <cp:revision>165</cp:revision>
  <dcterms:created xsi:type="dcterms:W3CDTF">2020-03-08T22:16:40Z</dcterms:created>
  <dcterms:modified xsi:type="dcterms:W3CDTF">2020-10-12T17:02:05Z</dcterms:modified>
</cp:coreProperties>
</file>