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&amp;ehk=fjODB6svJA7LbLL29hAulg&amp;r=0&amp;pid=OfficeInsert" ContentType="image/jpeg"/>
  <Default Extension="jpg&amp;ehk=QnC0nA5FmwooF3V38y76qg&amp;r=0&amp;pid=OfficeInsert" ContentType="image/jpeg"/>
  <Default Extension="jpg&amp;ehk=R5K6V6CpuiXywW3HeqxuBA&amp;pid=OfficeInsert" ContentType="image/jpeg"/>
  <Default Extension="jpg&amp;ehk=SZGl9ZiiWsT2HoxSRpoyZQ&amp;r=0&amp;pid=OfficeInsert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6" r:id="rId2"/>
    <p:sldMasterId id="2147483707" r:id="rId3"/>
    <p:sldMasterId id="2147483719" r:id="rId4"/>
  </p:sldMasterIdLst>
  <p:notesMasterIdLst>
    <p:notesMasterId r:id="rId49"/>
  </p:notesMasterIdLst>
  <p:sldIdLst>
    <p:sldId id="257" r:id="rId5"/>
    <p:sldId id="727" r:id="rId6"/>
    <p:sldId id="307" r:id="rId7"/>
    <p:sldId id="741" r:id="rId8"/>
    <p:sldId id="705" r:id="rId9"/>
    <p:sldId id="367" r:id="rId10"/>
    <p:sldId id="716" r:id="rId11"/>
    <p:sldId id="717" r:id="rId12"/>
    <p:sldId id="310" r:id="rId13"/>
    <p:sldId id="312" r:id="rId14"/>
    <p:sldId id="740" r:id="rId15"/>
    <p:sldId id="325" r:id="rId16"/>
    <p:sldId id="314" r:id="rId17"/>
    <p:sldId id="710" r:id="rId18"/>
    <p:sldId id="711" r:id="rId19"/>
    <p:sldId id="718" r:id="rId20"/>
    <p:sldId id="719" r:id="rId21"/>
    <p:sldId id="720" r:id="rId22"/>
    <p:sldId id="721" r:id="rId23"/>
    <p:sldId id="722" r:id="rId24"/>
    <p:sldId id="551" r:id="rId25"/>
    <p:sldId id="687" r:id="rId26"/>
    <p:sldId id="562" r:id="rId27"/>
    <p:sldId id="703" r:id="rId28"/>
    <p:sldId id="688" r:id="rId29"/>
    <p:sldId id="739" r:id="rId30"/>
    <p:sldId id="391" r:id="rId31"/>
    <p:sldId id="395" r:id="rId32"/>
    <p:sldId id="695" r:id="rId33"/>
    <p:sldId id="723" r:id="rId34"/>
    <p:sldId id="729" r:id="rId35"/>
    <p:sldId id="600" r:id="rId36"/>
    <p:sldId id="658" r:id="rId37"/>
    <p:sldId id="564" r:id="rId38"/>
    <p:sldId id="674" r:id="rId39"/>
    <p:sldId id="731" r:id="rId40"/>
    <p:sldId id="339" r:id="rId41"/>
    <p:sldId id="340" r:id="rId42"/>
    <p:sldId id="737" r:id="rId43"/>
    <p:sldId id="764" r:id="rId44"/>
    <p:sldId id="763" r:id="rId45"/>
    <p:sldId id="744" r:id="rId46"/>
    <p:sldId id="749" r:id="rId47"/>
    <p:sldId id="72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C3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94"/>
  </p:normalViewPr>
  <p:slideViewPr>
    <p:cSldViewPr snapToGrid="0" snapToObjects="1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973ACD-8867-4E74-810F-43B6F3CDB6A5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7F1E89-5503-4BFA-92BD-37E6F954664D}">
      <dgm:prSet phldrT="[Text]" custT="1"/>
      <dgm:spPr/>
      <dgm:t>
        <a:bodyPr/>
        <a:lstStyle/>
        <a:p>
          <a:r>
            <a: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Distrust</a:t>
          </a:r>
        </a:p>
      </dgm:t>
    </dgm:pt>
    <dgm:pt modelId="{F4AE301A-6FE0-4078-B8B9-DDA6F6E2D616}" type="parTrans" cxnId="{57C662F9-3CB4-4B3F-8209-8961E82E4248}">
      <dgm:prSet/>
      <dgm:spPr/>
      <dgm:t>
        <a:bodyPr/>
        <a:lstStyle/>
        <a:p>
          <a:endParaRPr lang="en-US"/>
        </a:p>
      </dgm:t>
    </dgm:pt>
    <dgm:pt modelId="{F4DA8421-FC74-422E-9A9B-8AA80CF7AEE6}" type="sibTrans" cxnId="{57C662F9-3CB4-4B3F-8209-8961E82E4248}">
      <dgm:prSet/>
      <dgm:spPr/>
      <dgm:t>
        <a:bodyPr/>
        <a:lstStyle/>
        <a:p>
          <a:endParaRPr lang="en-US"/>
        </a:p>
      </dgm:t>
    </dgm:pt>
    <dgm:pt modelId="{9174BD8B-0445-493E-9B48-0EF44D47A847}">
      <dgm:prSet phldrT="[Text]" custT="1"/>
      <dgm:spPr/>
      <dgm:t>
        <a:bodyPr/>
        <a:lstStyle/>
        <a:p>
          <a:r>
            <a: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Neutrality</a:t>
          </a:r>
        </a:p>
      </dgm:t>
    </dgm:pt>
    <dgm:pt modelId="{968C78E4-4CFC-430E-BF5C-78EE6C76773C}" type="parTrans" cxnId="{139E59EF-6364-4640-A699-BD4EF8243D84}">
      <dgm:prSet/>
      <dgm:spPr/>
      <dgm:t>
        <a:bodyPr/>
        <a:lstStyle/>
        <a:p>
          <a:endParaRPr lang="en-US"/>
        </a:p>
      </dgm:t>
    </dgm:pt>
    <dgm:pt modelId="{F5288BC0-E776-40DC-B1A7-598F2C87E29C}" type="sibTrans" cxnId="{139E59EF-6364-4640-A699-BD4EF8243D84}">
      <dgm:prSet/>
      <dgm:spPr/>
      <dgm:t>
        <a:bodyPr/>
        <a:lstStyle/>
        <a:p>
          <a:endParaRPr lang="en-US"/>
        </a:p>
      </dgm:t>
    </dgm:pt>
    <dgm:pt modelId="{6EED65FC-F8DF-47C9-A268-E0858594F809}">
      <dgm:prSet phldrT="[Text]" custT="1"/>
      <dgm:spPr/>
      <dgm:t>
        <a:bodyPr/>
        <a:lstStyle/>
        <a:p>
          <a:r>
            <a: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Acceptance</a:t>
          </a:r>
        </a:p>
      </dgm:t>
    </dgm:pt>
    <dgm:pt modelId="{51D83A4A-E28E-402B-A3B4-FBFF1F7EF6F0}" type="parTrans" cxnId="{31AB0A90-C5E7-48EE-8150-15C7BCEB08DF}">
      <dgm:prSet/>
      <dgm:spPr/>
      <dgm:t>
        <a:bodyPr/>
        <a:lstStyle/>
        <a:p>
          <a:endParaRPr lang="en-US"/>
        </a:p>
      </dgm:t>
    </dgm:pt>
    <dgm:pt modelId="{CA8B09A7-366B-4D11-AE0D-7908F99F505A}" type="sibTrans" cxnId="{31AB0A90-C5E7-48EE-8150-15C7BCEB08DF}">
      <dgm:prSet/>
      <dgm:spPr/>
      <dgm:t>
        <a:bodyPr/>
        <a:lstStyle/>
        <a:p>
          <a:endParaRPr lang="en-US"/>
        </a:p>
      </dgm:t>
    </dgm:pt>
    <dgm:pt modelId="{50FA7195-C204-4D2B-B2A1-06FB0C63A0FB}" type="pres">
      <dgm:prSet presAssocID="{1F973ACD-8867-4E74-810F-43B6F3CDB6A5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0E4F3B2E-7155-4ED9-835E-DF6D201C2B27}" type="pres">
      <dgm:prSet presAssocID="{327F1E89-5503-4BFA-92BD-37E6F954664D}" presName="Accent1" presStyleCnt="0"/>
      <dgm:spPr/>
    </dgm:pt>
    <dgm:pt modelId="{FC7CD0BD-C42C-403F-BC2D-114EEB998541}" type="pres">
      <dgm:prSet presAssocID="{327F1E89-5503-4BFA-92BD-37E6F954664D}" presName="Accent" presStyleLbl="node1" presStyleIdx="0" presStyleCnt="3" custScaleX="144371" custScaleY="84195" custLinFactNeighborX="1525" custLinFactNeighborY="-3407"/>
      <dgm:spPr>
        <a:solidFill>
          <a:schemeClr val="accent2"/>
        </a:solidFill>
      </dgm:spPr>
    </dgm:pt>
    <dgm:pt modelId="{1ED46C5E-CB1A-4C8A-B774-AABAE3F3C259}" type="pres">
      <dgm:prSet presAssocID="{327F1E89-5503-4BFA-92BD-37E6F954664D}" presName="Parent1" presStyleLbl="revTx" presStyleIdx="0" presStyleCnt="3" custScaleX="155586" custScaleY="128277" custLinFactNeighborX="14950" custLinFactNeighborY="-22517">
        <dgm:presLayoutVars>
          <dgm:chMax val="1"/>
          <dgm:chPref val="1"/>
          <dgm:bulletEnabled val="1"/>
        </dgm:presLayoutVars>
      </dgm:prSet>
      <dgm:spPr/>
    </dgm:pt>
    <dgm:pt modelId="{D1B13197-5E7E-4002-B548-6B33D5CF3845}" type="pres">
      <dgm:prSet presAssocID="{9174BD8B-0445-493E-9B48-0EF44D47A847}" presName="Accent2" presStyleCnt="0"/>
      <dgm:spPr/>
    </dgm:pt>
    <dgm:pt modelId="{13C2261D-721E-4373-9C73-BD0E91B3E550}" type="pres">
      <dgm:prSet presAssocID="{9174BD8B-0445-493E-9B48-0EF44D47A847}" presName="Accent" presStyleLbl="node1" presStyleIdx="1" presStyleCnt="3" custScaleX="184688"/>
      <dgm:spPr>
        <a:solidFill>
          <a:schemeClr val="accent2"/>
        </a:solidFill>
      </dgm:spPr>
    </dgm:pt>
    <dgm:pt modelId="{4819D5F7-7766-438C-B6B2-52289965781A}" type="pres">
      <dgm:prSet presAssocID="{9174BD8B-0445-493E-9B48-0EF44D47A847}" presName="Parent2" presStyleLbl="revTx" presStyleIdx="1" presStyleCnt="3" custScaleX="251551" custLinFactNeighborX="-16237" custLinFactNeighborY="-25009">
        <dgm:presLayoutVars>
          <dgm:chMax val="1"/>
          <dgm:chPref val="1"/>
          <dgm:bulletEnabled val="1"/>
        </dgm:presLayoutVars>
      </dgm:prSet>
      <dgm:spPr/>
    </dgm:pt>
    <dgm:pt modelId="{21F40E12-3811-4815-8531-89F2650BF91B}" type="pres">
      <dgm:prSet presAssocID="{6EED65FC-F8DF-47C9-A268-E0858594F809}" presName="Accent3" presStyleCnt="0"/>
      <dgm:spPr/>
    </dgm:pt>
    <dgm:pt modelId="{A3672C2A-9449-429B-A1E6-EF4134D7A6EF}" type="pres">
      <dgm:prSet presAssocID="{6EED65FC-F8DF-47C9-A268-E0858594F809}" presName="Accent" presStyleLbl="node1" presStyleIdx="2" presStyleCnt="3" custScaleX="158310"/>
      <dgm:spPr>
        <a:solidFill>
          <a:schemeClr val="accent2"/>
        </a:solidFill>
      </dgm:spPr>
    </dgm:pt>
    <dgm:pt modelId="{072E6A51-D09C-4524-8659-1854A3200A51}" type="pres">
      <dgm:prSet presAssocID="{6EED65FC-F8DF-47C9-A268-E0858594F809}" presName="Parent3" presStyleLbl="revTx" presStyleIdx="2" presStyleCnt="3" custScaleX="205836">
        <dgm:presLayoutVars>
          <dgm:chMax val="1"/>
          <dgm:chPref val="1"/>
          <dgm:bulletEnabled val="1"/>
        </dgm:presLayoutVars>
      </dgm:prSet>
      <dgm:spPr/>
    </dgm:pt>
  </dgm:ptLst>
  <dgm:cxnLst>
    <dgm:cxn modelId="{E6538B2D-5E97-504C-B397-B85F20A34DD6}" type="presOf" srcId="{1F973ACD-8867-4E74-810F-43B6F3CDB6A5}" destId="{50FA7195-C204-4D2B-B2A1-06FB0C63A0FB}" srcOrd="0" destOrd="0" presId="urn:microsoft.com/office/officeart/2009/layout/CircleArrowProcess"/>
    <dgm:cxn modelId="{31AB0A90-C5E7-48EE-8150-15C7BCEB08DF}" srcId="{1F973ACD-8867-4E74-810F-43B6F3CDB6A5}" destId="{6EED65FC-F8DF-47C9-A268-E0858594F809}" srcOrd="2" destOrd="0" parTransId="{51D83A4A-E28E-402B-A3B4-FBFF1F7EF6F0}" sibTransId="{CA8B09A7-366B-4D11-AE0D-7908F99F505A}"/>
    <dgm:cxn modelId="{406467A4-E71C-0E47-9037-DA9106A6A3E8}" type="presOf" srcId="{327F1E89-5503-4BFA-92BD-37E6F954664D}" destId="{1ED46C5E-CB1A-4C8A-B774-AABAE3F3C259}" srcOrd="0" destOrd="0" presId="urn:microsoft.com/office/officeart/2009/layout/CircleArrowProcess"/>
    <dgm:cxn modelId="{72C36AB7-149A-A94B-85FB-02F8E1061934}" type="presOf" srcId="{6EED65FC-F8DF-47C9-A268-E0858594F809}" destId="{072E6A51-D09C-4524-8659-1854A3200A51}" srcOrd="0" destOrd="0" presId="urn:microsoft.com/office/officeart/2009/layout/CircleArrowProcess"/>
    <dgm:cxn modelId="{BFF8EFDC-85BA-0F49-834A-469AA51AE351}" type="presOf" srcId="{9174BD8B-0445-493E-9B48-0EF44D47A847}" destId="{4819D5F7-7766-438C-B6B2-52289965781A}" srcOrd="0" destOrd="0" presId="urn:microsoft.com/office/officeart/2009/layout/CircleArrowProcess"/>
    <dgm:cxn modelId="{139E59EF-6364-4640-A699-BD4EF8243D84}" srcId="{1F973ACD-8867-4E74-810F-43B6F3CDB6A5}" destId="{9174BD8B-0445-493E-9B48-0EF44D47A847}" srcOrd="1" destOrd="0" parTransId="{968C78E4-4CFC-430E-BF5C-78EE6C76773C}" sibTransId="{F5288BC0-E776-40DC-B1A7-598F2C87E29C}"/>
    <dgm:cxn modelId="{57C662F9-3CB4-4B3F-8209-8961E82E4248}" srcId="{1F973ACD-8867-4E74-810F-43B6F3CDB6A5}" destId="{327F1E89-5503-4BFA-92BD-37E6F954664D}" srcOrd="0" destOrd="0" parTransId="{F4AE301A-6FE0-4078-B8B9-DDA6F6E2D616}" sibTransId="{F4DA8421-FC74-422E-9A9B-8AA80CF7AEE6}"/>
    <dgm:cxn modelId="{7C4DC276-125A-6E46-9764-E94B8B4C670F}" type="presParOf" srcId="{50FA7195-C204-4D2B-B2A1-06FB0C63A0FB}" destId="{0E4F3B2E-7155-4ED9-835E-DF6D201C2B27}" srcOrd="0" destOrd="0" presId="urn:microsoft.com/office/officeart/2009/layout/CircleArrowProcess"/>
    <dgm:cxn modelId="{1E34057D-9A2B-7A45-90FE-89B875197603}" type="presParOf" srcId="{0E4F3B2E-7155-4ED9-835E-DF6D201C2B27}" destId="{FC7CD0BD-C42C-403F-BC2D-114EEB998541}" srcOrd="0" destOrd="0" presId="urn:microsoft.com/office/officeart/2009/layout/CircleArrowProcess"/>
    <dgm:cxn modelId="{3858034F-729D-6440-B7E9-B291BDF0FF87}" type="presParOf" srcId="{50FA7195-C204-4D2B-B2A1-06FB0C63A0FB}" destId="{1ED46C5E-CB1A-4C8A-B774-AABAE3F3C259}" srcOrd="1" destOrd="0" presId="urn:microsoft.com/office/officeart/2009/layout/CircleArrowProcess"/>
    <dgm:cxn modelId="{9EA80651-C80F-E44A-91C4-1498DDDD017A}" type="presParOf" srcId="{50FA7195-C204-4D2B-B2A1-06FB0C63A0FB}" destId="{D1B13197-5E7E-4002-B548-6B33D5CF3845}" srcOrd="2" destOrd="0" presId="urn:microsoft.com/office/officeart/2009/layout/CircleArrowProcess"/>
    <dgm:cxn modelId="{9A88E927-649A-0E45-AA3B-6B1B4239E70A}" type="presParOf" srcId="{D1B13197-5E7E-4002-B548-6B33D5CF3845}" destId="{13C2261D-721E-4373-9C73-BD0E91B3E550}" srcOrd="0" destOrd="0" presId="urn:microsoft.com/office/officeart/2009/layout/CircleArrowProcess"/>
    <dgm:cxn modelId="{EA872429-20DF-BC4E-B377-3C1CDF39079B}" type="presParOf" srcId="{50FA7195-C204-4D2B-B2A1-06FB0C63A0FB}" destId="{4819D5F7-7766-438C-B6B2-52289965781A}" srcOrd="3" destOrd="0" presId="urn:microsoft.com/office/officeart/2009/layout/CircleArrowProcess"/>
    <dgm:cxn modelId="{3B513350-80DE-9D45-B6C3-EA1C5CDDA8E1}" type="presParOf" srcId="{50FA7195-C204-4D2B-B2A1-06FB0C63A0FB}" destId="{21F40E12-3811-4815-8531-89F2650BF91B}" srcOrd="4" destOrd="0" presId="urn:microsoft.com/office/officeart/2009/layout/CircleArrowProcess"/>
    <dgm:cxn modelId="{5BB44416-1201-C941-BADF-9DF4ECE590EF}" type="presParOf" srcId="{21F40E12-3811-4815-8531-89F2650BF91B}" destId="{A3672C2A-9449-429B-A1E6-EF4134D7A6EF}" srcOrd="0" destOrd="0" presId="urn:microsoft.com/office/officeart/2009/layout/CircleArrowProcess"/>
    <dgm:cxn modelId="{3344712C-2A70-3146-AD53-2D23A1A8516F}" type="presParOf" srcId="{50FA7195-C204-4D2B-B2A1-06FB0C63A0FB}" destId="{072E6A51-D09C-4524-8659-1854A3200A51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20E9A4-570E-4ABB-AD97-635F3426326E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E8EE64-60DA-43BA-9AE3-51053901E609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rPr>
            <a:t>The brain and gut lose both structure and function</a:t>
          </a:r>
        </a:p>
      </dgm:t>
    </dgm:pt>
    <dgm:pt modelId="{CDB68309-DC90-43FA-986C-BD2343F09D5A}" type="parTrans" cxnId="{C6098F54-1570-4FBE-8FD6-EBE491929A92}">
      <dgm:prSet/>
      <dgm:spPr/>
      <dgm:t>
        <a:bodyPr/>
        <a:lstStyle/>
        <a:p>
          <a:endParaRPr lang="en-US"/>
        </a:p>
      </dgm:t>
    </dgm:pt>
    <dgm:pt modelId="{4284EC3D-B9B2-4779-BC08-52086CE651CD}" type="sibTrans" cxnId="{C6098F54-1570-4FBE-8FD6-EBE491929A92}">
      <dgm:prSet/>
      <dgm:spPr>
        <a:solidFill>
          <a:schemeClr val="accent3">
            <a:alpha val="90000"/>
          </a:schemeClr>
        </a:solidFill>
      </dgm:spPr>
      <dgm:t>
        <a:bodyPr/>
        <a:lstStyle/>
        <a:p>
          <a:endParaRPr lang="en-US" dirty="0"/>
        </a:p>
      </dgm:t>
    </dgm:pt>
    <dgm:pt modelId="{CEBA4A77-08C1-469D-9278-0CE9DBF78CBD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rPr>
            <a:t>Blood flow to brain (insula) decreases, reducing energy and oxygen </a:t>
          </a:r>
        </a:p>
      </dgm:t>
    </dgm:pt>
    <dgm:pt modelId="{4F403C81-0DCA-41D7-BF52-7D501FF1C9A3}" type="parTrans" cxnId="{724CFC40-82CF-4106-8029-7CB45144AE57}">
      <dgm:prSet/>
      <dgm:spPr/>
      <dgm:t>
        <a:bodyPr/>
        <a:lstStyle/>
        <a:p>
          <a:endParaRPr lang="en-US"/>
        </a:p>
      </dgm:t>
    </dgm:pt>
    <dgm:pt modelId="{24520D4A-3D99-4878-ABBA-EC89C8233CF3}" type="sibTrans" cxnId="{724CFC40-82CF-4106-8029-7CB45144AE57}">
      <dgm:prSet/>
      <dgm:spPr>
        <a:solidFill>
          <a:schemeClr val="accent3">
            <a:alpha val="90000"/>
          </a:schemeClr>
        </a:solidFill>
      </dgm:spPr>
      <dgm:t>
        <a:bodyPr/>
        <a:lstStyle/>
        <a:p>
          <a:endParaRPr lang="en-US" dirty="0"/>
        </a:p>
      </dgm:t>
    </dgm:pt>
    <dgm:pt modelId="{B3F48133-B9E8-4B38-B3D1-9192D52A80FF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rPr>
            <a:t>Neurons cannot send messages quickly or consistently</a:t>
          </a:r>
        </a:p>
      </dgm:t>
    </dgm:pt>
    <dgm:pt modelId="{876B42C7-3CF8-41CA-9CC5-90E235CCC072}" type="parTrans" cxnId="{0C9C89A2-F518-48F8-89D1-F740D3D77F17}">
      <dgm:prSet/>
      <dgm:spPr/>
      <dgm:t>
        <a:bodyPr/>
        <a:lstStyle/>
        <a:p>
          <a:endParaRPr lang="en-US"/>
        </a:p>
      </dgm:t>
    </dgm:pt>
    <dgm:pt modelId="{DE83B8A0-132F-42AC-A84A-D9A1CB5135DE}" type="sibTrans" cxnId="{0C9C89A2-F518-48F8-89D1-F740D3D77F17}">
      <dgm:prSet/>
      <dgm:spPr/>
      <dgm:t>
        <a:bodyPr/>
        <a:lstStyle/>
        <a:p>
          <a:endParaRPr lang="en-US"/>
        </a:p>
      </dgm:t>
    </dgm:pt>
    <dgm:pt modelId="{40F05A78-D106-42AB-84AF-75004AC2AA53}" type="pres">
      <dgm:prSet presAssocID="{9620E9A4-570E-4ABB-AD97-635F3426326E}" presName="outerComposite" presStyleCnt="0">
        <dgm:presLayoutVars>
          <dgm:chMax val="5"/>
          <dgm:dir/>
          <dgm:resizeHandles val="exact"/>
        </dgm:presLayoutVars>
      </dgm:prSet>
      <dgm:spPr/>
    </dgm:pt>
    <dgm:pt modelId="{1328F608-488C-41E5-A169-3239C3AF6616}" type="pres">
      <dgm:prSet presAssocID="{9620E9A4-570E-4ABB-AD97-635F3426326E}" presName="dummyMaxCanvas" presStyleCnt="0">
        <dgm:presLayoutVars/>
      </dgm:prSet>
      <dgm:spPr/>
    </dgm:pt>
    <dgm:pt modelId="{FAB28B58-81C4-463B-9BD4-321BEB7792FE}" type="pres">
      <dgm:prSet presAssocID="{9620E9A4-570E-4ABB-AD97-635F3426326E}" presName="ThreeNodes_1" presStyleLbl="node1" presStyleIdx="0" presStyleCnt="3" custScaleY="88090">
        <dgm:presLayoutVars>
          <dgm:bulletEnabled val="1"/>
        </dgm:presLayoutVars>
      </dgm:prSet>
      <dgm:spPr/>
    </dgm:pt>
    <dgm:pt modelId="{14BFF1D4-C95A-4EF7-8AA6-FA35288C5C71}" type="pres">
      <dgm:prSet presAssocID="{9620E9A4-570E-4ABB-AD97-635F3426326E}" presName="ThreeNodes_2" presStyleLbl="node1" presStyleIdx="1" presStyleCnt="3" custScaleX="107886" custScaleY="91971">
        <dgm:presLayoutVars>
          <dgm:bulletEnabled val="1"/>
        </dgm:presLayoutVars>
      </dgm:prSet>
      <dgm:spPr/>
    </dgm:pt>
    <dgm:pt modelId="{B65306DC-02DC-4FD9-B2BD-F0A9912ED6F4}" type="pres">
      <dgm:prSet presAssocID="{9620E9A4-570E-4ABB-AD97-635F3426326E}" presName="ThreeNodes_3" presStyleLbl="node1" presStyleIdx="2" presStyleCnt="3">
        <dgm:presLayoutVars>
          <dgm:bulletEnabled val="1"/>
        </dgm:presLayoutVars>
      </dgm:prSet>
      <dgm:spPr/>
    </dgm:pt>
    <dgm:pt modelId="{F14D5C31-E780-42B9-AD3A-2BA88D6C1182}" type="pres">
      <dgm:prSet presAssocID="{9620E9A4-570E-4ABB-AD97-635F3426326E}" presName="ThreeConn_1-2" presStyleLbl="fgAccFollowNode1" presStyleIdx="0" presStyleCnt="2">
        <dgm:presLayoutVars>
          <dgm:bulletEnabled val="1"/>
        </dgm:presLayoutVars>
      </dgm:prSet>
      <dgm:spPr/>
    </dgm:pt>
    <dgm:pt modelId="{9B52122E-0AB5-4331-AE1C-4E093C7BB6B4}" type="pres">
      <dgm:prSet presAssocID="{9620E9A4-570E-4ABB-AD97-635F3426326E}" presName="ThreeConn_2-3" presStyleLbl="fgAccFollowNode1" presStyleIdx="1" presStyleCnt="2">
        <dgm:presLayoutVars>
          <dgm:bulletEnabled val="1"/>
        </dgm:presLayoutVars>
      </dgm:prSet>
      <dgm:spPr/>
    </dgm:pt>
    <dgm:pt modelId="{8DBC596D-CE17-4150-96F0-E7AD59E4ADF8}" type="pres">
      <dgm:prSet presAssocID="{9620E9A4-570E-4ABB-AD97-635F3426326E}" presName="ThreeNodes_1_text" presStyleLbl="node1" presStyleIdx="2" presStyleCnt="3">
        <dgm:presLayoutVars>
          <dgm:bulletEnabled val="1"/>
        </dgm:presLayoutVars>
      </dgm:prSet>
      <dgm:spPr/>
    </dgm:pt>
    <dgm:pt modelId="{CA7E7F4C-E282-4465-B67A-18F9E57CA03C}" type="pres">
      <dgm:prSet presAssocID="{9620E9A4-570E-4ABB-AD97-635F3426326E}" presName="ThreeNodes_2_text" presStyleLbl="node1" presStyleIdx="2" presStyleCnt="3">
        <dgm:presLayoutVars>
          <dgm:bulletEnabled val="1"/>
        </dgm:presLayoutVars>
      </dgm:prSet>
      <dgm:spPr/>
    </dgm:pt>
    <dgm:pt modelId="{07BB847C-9B1A-47EC-B55B-0C284DA02CB4}" type="pres">
      <dgm:prSet presAssocID="{9620E9A4-570E-4ABB-AD97-635F3426326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09D7413-A397-49A0-A7D4-7B188BCFFB40}" type="presOf" srcId="{47E8EE64-60DA-43BA-9AE3-51053901E609}" destId="{8DBC596D-CE17-4150-96F0-E7AD59E4ADF8}" srcOrd="1" destOrd="0" presId="urn:microsoft.com/office/officeart/2005/8/layout/vProcess5"/>
    <dgm:cxn modelId="{6C316722-66A4-43DF-B00B-01B6C724A69E}" type="presOf" srcId="{47E8EE64-60DA-43BA-9AE3-51053901E609}" destId="{FAB28B58-81C4-463B-9BD4-321BEB7792FE}" srcOrd="0" destOrd="0" presId="urn:microsoft.com/office/officeart/2005/8/layout/vProcess5"/>
    <dgm:cxn modelId="{8C37C32A-AE22-4905-98D3-3BC2DF57140A}" type="presOf" srcId="{24520D4A-3D99-4878-ABBA-EC89C8233CF3}" destId="{9B52122E-0AB5-4331-AE1C-4E093C7BB6B4}" srcOrd="0" destOrd="0" presId="urn:microsoft.com/office/officeart/2005/8/layout/vProcess5"/>
    <dgm:cxn modelId="{724CFC40-82CF-4106-8029-7CB45144AE57}" srcId="{9620E9A4-570E-4ABB-AD97-635F3426326E}" destId="{CEBA4A77-08C1-469D-9278-0CE9DBF78CBD}" srcOrd="1" destOrd="0" parTransId="{4F403C81-0DCA-41D7-BF52-7D501FF1C9A3}" sibTransId="{24520D4A-3D99-4878-ABBA-EC89C8233CF3}"/>
    <dgm:cxn modelId="{1EC8735F-A9B3-44C2-87B6-C207C0BC07F3}" type="presOf" srcId="{9620E9A4-570E-4ABB-AD97-635F3426326E}" destId="{40F05A78-D106-42AB-84AF-75004AC2AA53}" srcOrd="0" destOrd="0" presId="urn:microsoft.com/office/officeart/2005/8/layout/vProcess5"/>
    <dgm:cxn modelId="{C6098F54-1570-4FBE-8FD6-EBE491929A92}" srcId="{9620E9A4-570E-4ABB-AD97-635F3426326E}" destId="{47E8EE64-60DA-43BA-9AE3-51053901E609}" srcOrd="0" destOrd="0" parTransId="{CDB68309-DC90-43FA-986C-BD2343F09D5A}" sibTransId="{4284EC3D-B9B2-4779-BC08-52086CE651CD}"/>
    <dgm:cxn modelId="{9B355895-4FC9-4924-AE1E-7B0B60B91C25}" type="presOf" srcId="{CEBA4A77-08C1-469D-9278-0CE9DBF78CBD}" destId="{CA7E7F4C-E282-4465-B67A-18F9E57CA03C}" srcOrd="1" destOrd="0" presId="urn:microsoft.com/office/officeart/2005/8/layout/vProcess5"/>
    <dgm:cxn modelId="{0C9C89A2-F518-48F8-89D1-F740D3D77F17}" srcId="{9620E9A4-570E-4ABB-AD97-635F3426326E}" destId="{B3F48133-B9E8-4B38-B3D1-9192D52A80FF}" srcOrd="2" destOrd="0" parTransId="{876B42C7-3CF8-41CA-9CC5-90E235CCC072}" sibTransId="{DE83B8A0-132F-42AC-A84A-D9A1CB5135DE}"/>
    <dgm:cxn modelId="{769390A4-436A-4A52-AF29-2795075C0646}" type="presOf" srcId="{B3F48133-B9E8-4B38-B3D1-9192D52A80FF}" destId="{07BB847C-9B1A-47EC-B55B-0C284DA02CB4}" srcOrd="1" destOrd="0" presId="urn:microsoft.com/office/officeart/2005/8/layout/vProcess5"/>
    <dgm:cxn modelId="{7D818BA7-FC0C-450C-AD9D-D046695402C4}" type="presOf" srcId="{B3F48133-B9E8-4B38-B3D1-9192D52A80FF}" destId="{B65306DC-02DC-4FD9-B2BD-F0A9912ED6F4}" srcOrd="0" destOrd="0" presId="urn:microsoft.com/office/officeart/2005/8/layout/vProcess5"/>
    <dgm:cxn modelId="{13A02EC6-76DA-4BFB-A975-CFB4A265B9C4}" type="presOf" srcId="{CEBA4A77-08C1-469D-9278-0CE9DBF78CBD}" destId="{14BFF1D4-C95A-4EF7-8AA6-FA35288C5C71}" srcOrd="0" destOrd="0" presId="urn:microsoft.com/office/officeart/2005/8/layout/vProcess5"/>
    <dgm:cxn modelId="{AA3208FC-5BAA-435D-8A3F-6890FCB24E9E}" type="presOf" srcId="{4284EC3D-B9B2-4779-BC08-52086CE651CD}" destId="{F14D5C31-E780-42B9-AD3A-2BA88D6C1182}" srcOrd="0" destOrd="0" presId="urn:microsoft.com/office/officeart/2005/8/layout/vProcess5"/>
    <dgm:cxn modelId="{E03F4BD3-A5C9-4CD4-A498-27C59555ACD8}" type="presParOf" srcId="{40F05A78-D106-42AB-84AF-75004AC2AA53}" destId="{1328F608-488C-41E5-A169-3239C3AF6616}" srcOrd="0" destOrd="0" presId="urn:microsoft.com/office/officeart/2005/8/layout/vProcess5"/>
    <dgm:cxn modelId="{1131DAD3-1991-4A26-8E7A-57627BBF4D6C}" type="presParOf" srcId="{40F05A78-D106-42AB-84AF-75004AC2AA53}" destId="{FAB28B58-81C4-463B-9BD4-321BEB7792FE}" srcOrd="1" destOrd="0" presId="urn:microsoft.com/office/officeart/2005/8/layout/vProcess5"/>
    <dgm:cxn modelId="{05AB3EAD-BC75-4355-A406-3822BA0D33CC}" type="presParOf" srcId="{40F05A78-D106-42AB-84AF-75004AC2AA53}" destId="{14BFF1D4-C95A-4EF7-8AA6-FA35288C5C71}" srcOrd="2" destOrd="0" presId="urn:microsoft.com/office/officeart/2005/8/layout/vProcess5"/>
    <dgm:cxn modelId="{552272E2-6310-438C-A732-87E549EBCCFD}" type="presParOf" srcId="{40F05A78-D106-42AB-84AF-75004AC2AA53}" destId="{B65306DC-02DC-4FD9-B2BD-F0A9912ED6F4}" srcOrd="3" destOrd="0" presId="urn:microsoft.com/office/officeart/2005/8/layout/vProcess5"/>
    <dgm:cxn modelId="{03328A36-59F9-4D1B-84DA-0B0BB92F76B7}" type="presParOf" srcId="{40F05A78-D106-42AB-84AF-75004AC2AA53}" destId="{F14D5C31-E780-42B9-AD3A-2BA88D6C1182}" srcOrd="4" destOrd="0" presId="urn:microsoft.com/office/officeart/2005/8/layout/vProcess5"/>
    <dgm:cxn modelId="{A8C250C7-0667-4479-A805-A2C6CB53785C}" type="presParOf" srcId="{40F05A78-D106-42AB-84AF-75004AC2AA53}" destId="{9B52122E-0AB5-4331-AE1C-4E093C7BB6B4}" srcOrd="5" destOrd="0" presId="urn:microsoft.com/office/officeart/2005/8/layout/vProcess5"/>
    <dgm:cxn modelId="{DBB9CEBD-B150-4A42-9D6E-5D11364587D1}" type="presParOf" srcId="{40F05A78-D106-42AB-84AF-75004AC2AA53}" destId="{8DBC596D-CE17-4150-96F0-E7AD59E4ADF8}" srcOrd="6" destOrd="0" presId="urn:microsoft.com/office/officeart/2005/8/layout/vProcess5"/>
    <dgm:cxn modelId="{39513663-5E6E-4C6A-AA4D-2E61082E9DF0}" type="presParOf" srcId="{40F05A78-D106-42AB-84AF-75004AC2AA53}" destId="{CA7E7F4C-E282-4465-B67A-18F9E57CA03C}" srcOrd="7" destOrd="0" presId="urn:microsoft.com/office/officeart/2005/8/layout/vProcess5"/>
    <dgm:cxn modelId="{B9CF9F8A-DEEA-4062-8047-1424DCD09C2D}" type="presParOf" srcId="{40F05A78-D106-42AB-84AF-75004AC2AA53}" destId="{07BB847C-9B1A-47EC-B55B-0C284DA02CB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500F3A-338A-442F-84AE-DE5D6124BD54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DF3274-F523-4E3D-900B-9A1118D959F6}">
      <dgm:prSet phldrT="[Text]"/>
      <dgm:spPr>
        <a:solidFill>
          <a:schemeClr val="accent4"/>
        </a:solidFill>
      </dgm:spPr>
      <dgm:t>
        <a:bodyPr/>
        <a:lstStyle/>
        <a:p>
          <a:r>
            <a:rPr lang="en-US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rPr>
            <a:t>Stress triggers cortisol release</a:t>
          </a:r>
        </a:p>
      </dgm:t>
    </dgm:pt>
    <dgm:pt modelId="{24A2D898-61B7-4D51-A8ED-5168CDEA6527}" type="parTrans" cxnId="{3C62DE4D-79BD-4B0F-9192-07E7E10C9A5A}">
      <dgm:prSet/>
      <dgm:spPr/>
      <dgm:t>
        <a:bodyPr/>
        <a:lstStyle/>
        <a:p>
          <a:endParaRPr lang="en-US"/>
        </a:p>
      </dgm:t>
    </dgm:pt>
    <dgm:pt modelId="{E6AC100A-DE40-4200-9128-4B47AEEC4E48}" type="sibTrans" cxnId="{3C62DE4D-79BD-4B0F-9192-07E7E10C9A5A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n-US"/>
        </a:p>
      </dgm:t>
    </dgm:pt>
    <dgm:pt modelId="{0EE61C48-0012-4947-8B04-688D2C323B3C}">
      <dgm:prSet phldrT="[Text]"/>
      <dgm:spPr>
        <a:solidFill>
          <a:schemeClr val="accent4"/>
        </a:solidFill>
      </dgm:spPr>
      <dgm:t>
        <a:bodyPr/>
        <a:lstStyle/>
        <a:p>
          <a:r>
            <a:rPr lang="en-US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rPr>
            <a:t>Cortisol looks for stored glucose to “feed” stress</a:t>
          </a:r>
        </a:p>
      </dgm:t>
    </dgm:pt>
    <dgm:pt modelId="{C993F83E-433F-4D10-A802-56569BF2172B}" type="parTrans" cxnId="{FEC81BCA-343B-4D5E-96DD-E001AF5E2BD2}">
      <dgm:prSet/>
      <dgm:spPr/>
      <dgm:t>
        <a:bodyPr/>
        <a:lstStyle/>
        <a:p>
          <a:endParaRPr lang="en-US"/>
        </a:p>
      </dgm:t>
    </dgm:pt>
    <dgm:pt modelId="{2A182D40-EFD8-4B5D-8B2E-E9B4CF20E434}" type="sibTrans" cxnId="{FEC81BCA-343B-4D5E-96DD-E001AF5E2BD2}">
      <dgm:prSet/>
      <dgm:spPr/>
      <dgm:t>
        <a:bodyPr/>
        <a:lstStyle/>
        <a:p>
          <a:endParaRPr lang="en-US"/>
        </a:p>
      </dgm:t>
    </dgm:pt>
    <dgm:pt modelId="{BE791B9A-DE8E-4A22-8290-AE3794A5B0F5}">
      <dgm:prSet phldrT="[Text]"/>
      <dgm:spPr>
        <a:solidFill>
          <a:schemeClr val="accent4"/>
        </a:solidFill>
      </dgm:spPr>
      <dgm:t>
        <a:bodyPr/>
        <a:lstStyle/>
        <a:p>
          <a:r>
            <a:rPr lang="en-US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rPr>
            <a:t>Increases release of glucose from liver to blood</a:t>
          </a:r>
        </a:p>
      </dgm:t>
    </dgm:pt>
    <dgm:pt modelId="{D4425C7D-30D9-4874-870B-4C22303250E2}" type="parTrans" cxnId="{C17ADAB8-8073-42B0-A81C-B7B078606610}">
      <dgm:prSet/>
      <dgm:spPr/>
      <dgm:t>
        <a:bodyPr/>
        <a:lstStyle/>
        <a:p>
          <a:endParaRPr lang="en-US"/>
        </a:p>
      </dgm:t>
    </dgm:pt>
    <dgm:pt modelId="{3A94548F-6A2D-4F93-853F-DAC2CACEF0C5}" type="sibTrans" cxnId="{C17ADAB8-8073-42B0-A81C-B7B078606610}">
      <dgm:prSet/>
      <dgm:spPr/>
      <dgm:t>
        <a:bodyPr/>
        <a:lstStyle/>
        <a:p>
          <a:endParaRPr lang="en-US"/>
        </a:p>
      </dgm:t>
    </dgm:pt>
    <dgm:pt modelId="{15992AA0-254A-498F-A794-8E8CF99BAB10}">
      <dgm:prSet phldrT="[Text]"/>
      <dgm:spPr>
        <a:solidFill>
          <a:schemeClr val="accent4"/>
        </a:solidFill>
      </dgm:spPr>
      <dgm:t>
        <a:bodyPr/>
        <a:lstStyle/>
        <a:p>
          <a:r>
            <a:rPr lang="en-US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rPr>
            <a:t>Decreases storage of glucose from blood to liver</a:t>
          </a:r>
        </a:p>
      </dgm:t>
    </dgm:pt>
    <dgm:pt modelId="{FB2AF481-D324-4429-98A4-AD123E1CD219}" type="parTrans" cxnId="{393A2189-EC52-40A2-8C1B-32EB7E01D744}">
      <dgm:prSet/>
      <dgm:spPr/>
      <dgm:t>
        <a:bodyPr/>
        <a:lstStyle/>
        <a:p>
          <a:endParaRPr lang="en-US"/>
        </a:p>
      </dgm:t>
    </dgm:pt>
    <dgm:pt modelId="{3F616487-A1D0-4815-8863-94300EF3C0B6}" type="sibTrans" cxnId="{393A2189-EC52-40A2-8C1B-32EB7E01D744}">
      <dgm:prSet/>
      <dgm:spPr/>
      <dgm:t>
        <a:bodyPr/>
        <a:lstStyle/>
        <a:p>
          <a:endParaRPr lang="en-US"/>
        </a:p>
      </dgm:t>
    </dgm:pt>
    <dgm:pt modelId="{19EB324C-562E-4FEB-90FA-7A9F41667FFB}">
      <dgm:prSet phldrT="[Text]"/>
      <dgm:spPr>
        <a:solidFill>
          <a:schemeClr val="accent4"/>
        </a:solidFill>
      </dgm:spPr>
      <dgm:t>
        <a:bodyPr/>
        <a:lstStyle/>
        <a:p>
          <a:r>
            <a:rPr lang="en-US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rPr>
            <a:t>Triggers release of more insulin which can      cravings</a:t>
          </a:r>
        </a:p>
      </dgm:t>
    </dgm:pt>
    <dgm:pt modelId="{8BAB860E-82D4-41CA-AB60-06E9F34FF8D1}" type="parTrans" cxnId="{314757F2-0D60-4FAE-AFDE-D47FE6DE033A}">
      <dgm:prSet/>
      <dgm:spPr/>
      <dgm:t>
        <a:bodyPr/>
        <a:lstStyle/>
        <a:p>
          <a:endParaRPr lang="en-US"/>
        </a:p>
      </dgm:t>
    </dgm:pt>
    <dgm:pt modelId="{8F89FB06-7F84-4C9E-8CCE-1F380E4B11AA}" type="sibTrans" cxnId="{314757F2-0D60-4FAE-AFDE-D47FE6DE033A}">
      <dgm:prSet/>
      <dgm:spPr/>
      <dgm:t>
        <a:bodyPr/>
        <a:lstStyle/>
        <a:p>
          <a:endParaRPr lang="en-US"/>
        </a:p>
      </dgm:t>
    </dgm:pt>
    <dgm:pt modelId="{8F4DEBE6-130D-4B0D-8F61-9A0794A29587}" type="pres">
      <dgm:prSet presAssocID="{1E500F3A-338A-442F-84AE-DE5D6124BD54}" presName="Name0" presStyleCnt="0">
        <dgm:presLayoutVars>
          <dgm:dir/>
          <dgm:resizeHandles val="exact"/>
        </dgm:presLayoutVars>
      </dgm:prSet>
      <dgm:spPr/>
    </dgm:pt>
    <dgm:pt modelId="{4CFFCC8F-5837-4A68-95C8-7ED8CD3E03DD}" type="pres">
      <dgm:prSet presAssocID="{1E500F3A-338A-442F-84AE-DE5D6124BD54}" presName="cycle" presStyleCnt="0"/>
      <dgm:spPr/>
    </dgm:pt>
    <dgm:pt modelId="{663D58F2-0AB4-432C-88A6-6197076BAD42}" type="pres">
      <dgm:prSet presAssocID="{A1DF3274-F523-4E3D-900B-9A1118D959F6}" presName="nodeFirstNode" presStyleLbl="node1" presStyleIdx="0" presStyleCnt="5" custRadScaleRad="100068" custRadScaleInc="0">
        <dgm:presLayoutVars>
          <dgm:bulletEnabled val="1"/>
        </dgm:presLayoutVars>
      </dgm:prSet>
      <dgm:spPr/>
    </dgm:pt>
    <dgm:pt modelId="{776A9B35-C889-49B8-9E5D-C48A97EFF82F}" type="pres">
      <dgm:prSet presAssocID="{E6AC100A-DE40-4200-9128-4B47AEEC4E48}" presName="sibTransFirstNode" presStyleLbl="bgShp" presStyleIdx="0" presStyleCnt="1"/>
      <dgm:spPr/>
    </dgm:pt>
    <dgm:pt modelId="{8967110A-8916-49BC-A4EC-8869F56D8498}" type="pres">
      <dgm:prSet presAssocID="{0EE61C48-0012-4947-8B04-688D2C323B3C}" presName="nodeFollowingNodes" presStyleLbl="node1" presStyleIdx="1" presStyleCnt="5">
        <dgm:presLayoutVars>
          <dgm:bulletEnabled val="1"/>
        </dgm:presLayoutVars>
      </dgm:prSet>
      <dgm:spPr/>
    </dgm:pt>
    <dgm:pt modelId="{7CDD72B5-5943-46B7-B907-91124B2043CF}" type="pres">
      <dgm:prSet presAssocID="{BE791B9A-DE8E-4A22-8290-AE3794A5B0F5}" presName="nodeFollowingNodes" presStyleLbl="node1" presStyleIdx="2" presStyleCnt="5" custRadScaleRad="98344" custRadScaleInc="2378">
        <dgm:presLayoutVars>
          <dgm:bulletEnabled val="1"/>
        </dgm:presLayoutVars>
      </dgm:prSet>
      <dgm:spPr/>
    </dgm:pt>
    <dgm:pt modelId="{60219612-BF65-448A-BC3F-4F616BE6EDC2}" type="pres">
      <dgm:prSet presAssocID="{15992AA0-254A-498F-A794-8E8CF99BAB10}" presName="nodeFollowingNodes" presStyleLbl="node1" presStyleIdx="3" presStyleCnt="5">
        <dgm:presLayoutVars>
          <dgm:bulletEnabled val="1"/>
        </dgm:presLayoutVars>
      </dgm:prSet>
      <dgm:spPr/>
    </dgm:pt>
    <dgm:pt modelId="{B4AFB416-D1EF-47D9-9EC0-0DC3BD682A70}" type="pres">
      <dgm:prSet presAssocID="{19EB324C-562E-4FEB-90FA-7A9F41667FFB}" presName="nodeFollowingNodes" presStyleLbl="node1" presStyleIdx="4" presStyleCnt="5" custScaleY="103354">
        <dgm:presLayoutVars>
          <dgm:bulletEnabled val="1"/>
        </dgm:presLayoutVars>
      </dgm:prSet>
      <dgm:spPr/>
    </dgm:pt>
  </dgm:ptLst>
  <dgm:cxnLst>
    <dgm:cxn modelId="{EDBB8E06-E66F-4C0A-9C41-956FC720FF34}" type="presOf" srcId="{1E500F3A-338A-442F-84AE-DE5D6124BD54}" destId="{8F4DEBE6-130D-4B0D-8F61-9A0794A29587}" srcOrd="0" destOrd="0" presId="urn:microsoft.com/office/officeart/2005/8/layout/cycle3"/>
    <dgm:cxn modelId="{E515B916-9DC6-43C7-A9B8-B459D34BF2AA}" type="presOf" srcId="{0EE61C48-0012-4947-8B04-688D2C323B3C}" destId="{8967110A-8916-49BC-A4EC-8869F56D8498}" srcOrd="0" destOrd="0" presId="urn:microsoft.com/office/officeart/2005/8/layout/cycle3"/>
    <dgm:cxn modelId="{F712512F-81F5-46C0-9BB7-21E338577266}" type="presOf" srcId="{15992AA0-254A-498F-A794-8E8CF99BAB10}" destId="{60219612-BF65-448A-BC3F-4F616BE6EDC2}" srcOrd="0" destOrd="0" presId="urn:microsoft.com/office/officeart/2005/8/layout/cycle3"/>
    <dgm:cxn modelId="{3C62DE4D-79BD-4B0F-9192-07E7E10C9A5A}" srcId="{1E500F3A-338A-442F-84AE-DE5D6124BD54}" destId="{A1DF3274-F523-4E3D-900B-9A1118D959F6}" srcOrd="0" destOrd="0" parTransId="{24A2D898-61B7-4D51-A8ED-5168CDEA6527}" sibTransId="{E6AC100A-DE40-4200-9128-4B47AEEC4E48}"/>
    <dgm:cxn modelId="{393A2189-EC52-40A2-8C1B-32EB7E01D744}" srcId="{1E500F3A-338A-442F-84AE-DE5D6124BD54}" destId="{15992AA0-254A-498F-A794-8E8CF99BAB10}" srcOrd="3" destOrd="0" parTransId="{FB2AF481-D324-4429-98A4-AD123E1CD219}" sibTransId="{3F616487-A1D0-4815-8863-94300EF3C0B6}"/>
    <dgm:cxn modelId="{C17ADAB8-8073-42B0-A81C-B7B078606610}" srcId="{1E500F3A-338A-442F-84AE-DE5D6124BD54}" destId="{BE791B9A-DE8E-4A22-8290-AE3794A5B0F5}" srcOrd="2" destOrd="0" parTransId="{D4425C7D-30D9-4874-870B-4C22303250E2}" sibTransId="{3A94548F-6A2D-4F93-853F-DAC2CACEF0C5}"/>
    <dgm:cxn modelId="{FEC81BCA-343B-4D5E-96DD-E001AF5E2BD2}" srcId="{1E500F3A-338A-442F-84AE-DE5D6124BD54}" destId="{0EE61C48-0012-4947-8B04-688D2C323B3C}" srcOrd="1" destOrd="0" parTransId="{C993F83E-433F-4D10-A802-56569BF2172B}" sibTransId="{2A182D40-EFD8-4B5D-8B2E-E9B4CF20E434}"/>
    <dgm:cxn modelId="{326D59D6-8FA8-44CD-BCD3-D0BB98A89B5D}" type="presOf" srcId="{19EB324C-562E-4FEB-90FA-7A9F41667FFB}" destId="{B4AFB416-D1EF-47D9-9EC0-0DC3BD682A70}" srcOrd="0" destOrd="0" presId="urn:microsoft.com/office/officeart/2005/8/layout/cycle3"/>
    <dgm:cxn modelId="{62B42DDC-1B83-4646-A7DB-B26DF150552E}" type="presOf" srcId="{E6AC100A-DE40-4200-9128-4B47AEEC4E48}" destId="{776A9B35-C889-49B8-9E5D-C48A97EFF82F}" srcOrd="0" destOrd="0" presId="urn:microsoft.com/office/officeart/2005/8/layout/cycle3"/>
    <dgm:cxn modelId="{693ADDED-8FCF-4042-93B1-D24A0BDBC26B}" type="presOf" srcId="{A1DF3274-F523-4E3D-900B-9A1118D959F6}" destId="{663D58F2-0AB4-432C-88A6-6197076BAD42}" srcOrd="0" destOrd="0" presId="urn:microsoft.com/office/officeart/2005/8/layout/cycle3"/>
    <dgm:cxn modelId="{314757F2-0D60-4FAE-AFDE-D47FE6DE033A}" srcId="{1E500F3A-338A-442F-84AE-DE5D6124BD54}" destId="{19EB324C-562E-4FEB-90FA-7A9F41667FFB}" srcOrd="4" destOrd="0" parTransId="{8BAB860E-82D4-41CA-AB60-06E9F34FF8D1}" sibTransId="{8F89FB06-7F84-4C9E-8CCE-1F380E4B11AA}"/>
    <dgm:cxn modelId="{79AC76FC-0007-485E-B6A4-A5AB5B0CDE06}" type="presOf" srcId="{BE791B9A-DE8E-4A22-8290-AE3794A5B0F5}" destId="{7CDD72B5-5943-46B7-B907-91124B2043CF}" srcOrd="0" destOrd="0" presId="urn:microsoft.com/office/officeart/2005/8/layout/cycle3"/>
    <dgm:cxn modelId="{B5A720D5-25BF-42D3-89A6-6CF7CC780785}" type="presParOf" srcId="{8F4DEBE6-130D-4B0D-8F61-9A0794A29587}" destId="{4CFFCC8F-5837-4A68-95C8-7ED8CD3E03DD}" srcOrd="0" destOrd="0" presId="urn:microsoft.com/office/officeart/2005/8/layout/cycle3"/>
    <dgm:cxn modelId="{E1B4E9A2-7834-4FF9-B53B-3443DE0A03E1}" type="presParOf" srcId="{4CFFCC8F-5837-4A68-95C8-7ED8CD3E03DD}" destId="{663D58F2-0AB4-432C-88A6-6197076BAD42}" srcOrd="0" destOrd="0" presId="urn:microsoft.com/office/officeart/2005/8/layout/cycle3"/>
    <dgm:cxn modelId="{319A9E1A-8393-4125-97D5-337FA494D20E}" type="presParOf" srcId="{4CFFCC8F-5837-4A68-95C8-7ED8CD3E03DD}" destId="{776A9B35-C889-49B8-9E5D-C48A97EFF82F}" srcOrd="1" destOrd="0" presId="urn:microsoft.com/office/officeart/2005/8/layout/cycle3"/>
    <dgm:cxn modelId="{D12490AA-3F5D-468B-A04F-C6DA984CF398}" type="presParOf" srcId="{4CFFCC8F-5837-4A68-95C8-7ED8CD3E03DD}" destId="{8967110A-8916-49BC-A4EC-8869F56D8498}" srcOrd="2" destOrd="0" presId="urn:microsoft.com/office/officeart/2005/8/layout/cycle3"/>
    <dgm:cxn modelId="{669BD4DE-A42E-4123-B62F-736C69EE368E}" type="presParOf" srcId="{4CFFCC8F-5837-4A68-95C8-7ED8CD3E03DD}" destId="{7CDD72B5-5943-46B7-B907-91124B2043CF}" srcOrd="3" destOrd="0" presId="urn:microsoft.com/office/officeart/2005/8/layout/cycle3"/>
    <dgm:cxn modelId="{C4ED3CD4-9A3E-4731-A80B-3C498A97E238}" type="presParOf" srcId="{4CFFCC8F-5837-4A68-95C8-7ED8CD3E03DD}" destId="{60219612-BF65-448A-BC3F-4F616BE6EDC2}" srcOrd="4" destOrd="0" presId="urn:microsoft.com/office/officeart/2005/8/layout/cycle3"/>
    <dgm:cxn modelId="{83813380-A488-4602-9433-3800B903E86C}" type="presParOf" srcId="{4CFFCC8F-5837-4A68-95C8-7ED8CD3E03DD}" destId="{B4AFB416-D1EF-47D9-9EC0-0DC3BD682A70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7CD0BD-C42C-403F-BC2D-114EEB998541}">
      <dsp:nvSpPr>
        <dsp:cNvPr id="0" name=""/>
        <dsp:cNvSpPr/>
      </dsp:nvSpPr>
      <dsp:spPr>
        <a:xfrm>
          <a:off x="970627" y="14234"/>
          <a:ext cx="2968689" cy="173155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D46C5E-CB1A-4C8A-B774-AABAE3F3C259}">
      <dsp:nvSpPr>
        <dsp:cNvPr id="0" name=""/>
        <dsp:cNvSpPr/>
      </dsp:nvSpPr>
      <dsp:spPr>
        <a:xfrm>
          <a:off x="1703225" y="454905"/>
          <a:ext cx="1777790" cy="732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Distrust</a:t>
          </a:r>
        </a:p>
      </dsp:txBody>
      <dsp:txXfrm>
        <a:off x="1703225" y="454905"/>
        <a:ext cx="1777790" cy="732697"/>
      </dsp:txXfrm>
    </dsp:sp>
    <dsp:sp modelId="{13C2261D-721E-4373-9C73-BD0E91B3E550}">
      <dsp:nvSpPr>
        <dsp:cNvPr id="0" name=""/>
        <dsp:cNvSpPr/>
      </dsp:nvSpPr>
      <dsp:spPr>
        <a:xfrm>
          <a:off x="-46376" y="1103451"/>
          <a:ext cx="3797724" cy="205660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9D5F7-7766-438C-B6B2-52289965781A}">
      <dsp:nvSpPr>
        <dsp:cNvPr id="0" name=""/>
        <dsp:cNvSpPr/>
      </dsp:nvSpPr>
      <dsp:spPr>
        <a:xfrm>
          <a:off x="229791" y="1709936"/>
          <a:ext cx="2874326" cy="571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Neutrality</a:t>
          </a:r>
        </a:p>
      </dsp:txBody>
      <dsp:txXfrm>
        <a:off x="229791" y="1709936"/>
        <a:ext cx="2874326" cy="571184"/>
      </dsp:txXfrm>
    </dsp:sp>
    <dsp:sp modelId="{A3672C2A-9449-429B-A1E6-EF4134D7A6EF}">
      <dsp:nvSpPr>
        <dsp:cNvPr id="0" name=""/>
        <dsp:cNvSpPr/>
      </dsp:nvSpPr>
      <dsp:spPr>
        <a:xfrm>
          <a:off x="1026747" y="2426530"/>
          <a:ext cx="2796820" cy="176738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2E6A51-D09C-4524-8659-1854A3200A51}">
      <dsp:nvSpPr>
        <dsp:cNvPr id="0" name=""/>
        <dsp:cNvSpPr/>
      </dsp:nvSpPr>
      <dsp:spPr>
        <a:xfrm>
          <a:off x="1248015" y="3042999"/>
          <a:ext cx="2351968" cy="571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Acceptance</a:t>
          </a:r>
        </a:p>
      </dsp:txBody>
      <dsp:txXfrm>
        <a:off x="1248015" y="3042999"/>
        <a:ext cx="2351968" cy="5711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B28B58-81C4-463B-9BD4-321BEB7792FE}">
      <dsp:nvSpPr>
        <dsp:cNvPr id="0" name=""/>
        <dsp:cNvSpPr/>
      </dsp:nvSpPr>
      <dsp:spPr>
        <a:xfrm>
          <a:off x="0" y="80856"/>
          <a:ext cx="5057692" cy="1196076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rPr>
            <a:t>The brain and gut lose both structure and function</a:t>
          </a:r>
        </a:p>
      </dsp:txBody>
      <dsp:txXfrm>
        <a:off x="35032" y="115888"/>
        <a:ext cx="3602005" cy="1126012"/>
      </dsp:txXfrm>
    </dsp:sp>
    <dsp:sp modelId="{14BFF1D4-C95A-4EF7-8AA6-FA35288C5C71}">
      <dsp:nvSpPr>
        <dsp:cNvPr id="0" name=""/>
        <dsp:cNvSpPr/>
      </dsp:nvSpPr>
      <dsp:spPr>
        <a:xfrm>
          <a:off x="246842" y="1638595"/>
          <a:ext cx="5456542" cy="1248772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rPr>
            <a:t>Blood flow to brain (insula) decreases, reducing energy and oxygen </a:t>
          </a:r>
        </a:p>
      </dsp:txBody>
      <dsp:txXfrm>
        <a:off x="283417" y="1675170"/>
        <a:ext cx="3949771" cy="1175622"/>
      </dsp:txXfrm>
    </dsp:sp>
    <dsp:sp modelId="{B65306DC-02DC-4FD9-B2BD-F0A9912ED6F4}">
      <dsp:nvSpPr>
        <dsp:cNvPr id="0" name=""/>
        <dsp:cNvSpPr/>
      </dsp:nvSpPr>
      <dsp:spPr>
        <a:xfrm>
          <a:off x="892534" y="3168174"/>
          <a:ext cx="5057692" cy="1357788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rPr>
            <a:t>Neurons cannot send messages quickly or consistently</a:t>
          </a:r>
        </a:p>
      </dsp:txBody>
      <dsp:txXfrm>
        <a:off x="932302" y="3207942"/>
        <a:ext cx="3649327" cy="1278252"/>
      </dsp:txXfrm>
    </dsp:sp>
    <dsp:sp modelId="{F14D5C31-E780-42B9-AD3A-2BA88D6C1182}">
      <dsp:nvSpPr>
        <dsp:cNvPr id="0" name=""/>
        <dsp:cNvSpPr/>
      </dsp:nvSpPr>
      <dsp:spPr>
        <a:xfrm>
          <a:off x="4175130" y="1029656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4373706" y="1029656"/>
        <a:ext cx="485410" cy="664128"/>
      </dsp:txXfrm>
    </dsp:sp>
    <dsp:sp modelId="{9B52122E-0AB5-4331-AE1C-4E093C7BB6B4}">
      <dsp:nvSpPr>
        <dsp:cNvPr id="0" name=""/>
        <dsp:cNvSpPr/>
      </dsp:nvSpPr>
      <dsp:spPr>
        <a:xfrm>
          <a:off x="4621397" y="2604691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4819973" y="2604691"/>
        <a:ext cx="485410" cy="6641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6A9B35-C889-49B8-9E5D-C48A97EFF82F}">
      <dsp:nvSpPr>
        <dsp:cNvPr id="0" name=""/>
        <dsp:cNvSpPr/>
      </dsp:nvSpPr>
      <dsp:spPr>
        <a:xfrm>
          <a:off x="2841324" y="-32570"/>
          <a:ext cx="4832951" cy="4832951"/>
        </a:xfrm>
        <a:prstGeom prst="circularArrow">
          <a:avLst>
            <a:gd name="adj1" fmla="val 5544"/>
            <a:gd name="adj2" fmla="val 330680"/>
            <a:gd name="adj3" fmla="val 13737710"/>
            <a:gd name="adj4" fmla="val 17409266"/>
            <a:gd name="adj5" fmla="val 5757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3D58F2-0AB4-432C-88A6-6197076BAD42}">
      <dsp:nvSpPr>
        <dsp:cNvPr id="0" name=""/>
        <dsp:cNvSpPr/>
      </dsp:nvSpPr>
      <dsp:spPr>
        <a:xfrm>
          <a:off x="4107656" y="152"/>
          <a:ext cx="2300287" cy="1150143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rPr>
            <a:t>Stress triggers cortisol release</a:t>
          </a:r>
        </a:p>
      </dsp:txBody>
      <dsp:txXfrm>
        <a:off x="4163801" y="56297"/>
        <a:ext cx="2187997" cy="1037853"/>
      </dsp:txXfrm>
    </dsp:sp>
    <dsp:sp modelId="{8967110A-8916-49BC-A4EC-8869F56D8498}">
      <dsp:nvSpPr>
        <dsp:cNvPr id="0" name=""/>
        <dsp:cNvSpPr/>
      </dsp:nvSpPr>
      <dsp:spPr>
        <a:xfrm>
          <a:off x="6067745" y="1425642"/>
          <a:ext cx="2300287" cy="1150143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rPr>
            <a:t>Cortisol looks for stored glucose to “feed” stress</a:t>
          </a:r>
        </a:p>
      </dsp:txBody>
      <dsp:txXfrm>
        <a:off x="6123890" y="1481787"/>
        <a:ext cx="2187997" cy="1037853"/>
      </dsp:txXfrm>
    </dsp:sp>
    <dsp:sp modelId="{7CDD72B5-5943-46B7-B907-91124B2043CF}">
      <dsp:nvSpPr>
        <dsp:cNvPr id="0" name=""/>
        <dsp:cNvSpPr/>
      </dsp:nvSpPr>
      <dsp:spPr>
        <a:xfrm>
          <a:off x="5257798" y="3731410"/>
          <a:ext cx="2300287" cy="1150143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rPr>
            <a:t>Increases release of glucose from liver to blood</a:t>
          </a:r>
        </a:p>
      </dsp:txBody>
      <dsp:txXfrm>
        <a:off x="5313943" y="3787555"/>
        <a:ext cx="2187997" cy="1037853"/>
      </dsp:txXfrm>
    </dsp:sp>
    <dsp:sp modelId="{60219612-BF65-448A-BC3F-4F616BE6EDC2}">
      <dsp:nvSpPr>
        <dsp:cNvPr id="0" name=""/>
        <dsp:cNvSpPr/>
      </dsp:nvSpPr>
      <dsp:spPr>
        <a:xfrm>
          <a:off x="2896254" y="3729865"/>
          <a:ext cx="2300287" cy="1150143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rPr>
            <a:t>Decreases storage of glucose from blood to liver</a:t>
          </a:r>
        </a:p>
      </dsp:txBody>
      <dsp:txXfrm>
        <a:off x="2952399" y="3786010"/>
        <a:ext cx="2187997" cy="1037853"/>
      </dsp:txXfrm>
    </dsp:sp>
    <dsp:sp modelId="{B4AFB416-D1EF-47D9-9EC0-0DC3BD682A70}">
      <dsp:nvSpPr>
        <dsp:cNvPr id="0" name=""/>
        <dsp:cNvSpPr/>
      </dsp:nvSpPr>
      <dsp:spPr>
        <a:xfrm>
          <a:off x="2147566" y="1406354"/>
          <a:ext cx="2300287" cy="1188719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rPr>
            <a:t>Triggers release of more insulin which can      cravings</a:t>
          </a:r>
        </a:p>
      </dsp:txBody>
      <dsp:txXfrm>
        <a:off x="2205594" y="1464382"/>
        <a:ext cx="2184231" cy="1072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B47BD-7D86-6E45-99DB-D7BB4EE6C68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C9ADA-D27B-AE4D-85E9-7DCD2A89C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39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441450" y="893763"/>
            <a:ext cx="7935913" cy="4464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A3672-74E2-594E-87EF-2A1DEADAFA9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612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67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9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Food-laden environments and even pictures of food can trigger dopamine release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9422D-043A-4DF8-BCAB-8FA66CD51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877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9422D-043A-4DF8-BCAB-8FA66CD51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216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913DE7-CE78-46F9-9827-D61050E009C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78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913DE7-CE78-46F9-9827-D61050E009C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60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9422D-043A-4DF8-BCAB-8FA66CD51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047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51291-AA54-4D04-9558-90EB8EEF07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030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02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57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9422D-043A-4DF8-BCAB-8FA66CD51BC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08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Blood flow is directly related to how quickly information is processed by brain.  Blood carries energy and oxygen to the brain; that energy and oxygen are what fuel the neurons’ ability to fire messages, such as “I’m hungry”, “I’m full”. Slower blood flow = less energy and oxygen = slower AND inconsistent “internet” connections.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9422D-043A-4DF8-BCAB-8FA66CD51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860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9422D-043A-4DF8-BCAB-8FA66CD51BC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099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31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v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49B38-F805-4C17-B59B-2A6728C59CE4}"/>
              </a:ext>
            </a:extLst>
          </p:cNvPr>
          <p:cNvSpPr txBox="1"/>
          <p:nvPr userDrawn="1"/>
        </p:nvSpPr>
        <p:spPr>
          <a:xfrm>
            <a:off x="2265218" y="6188659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dirty="0">
                <a:solidFill>
                  <a:schemeClr val="tx1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An Eating Recovery Community</a:t>
            </a:r>
          </a:p>
        </p:txBody>
      </p:sp>
    </p:spTree>
    <p:extLst>
      <p:ext uri="{BB962C8B-B14F-4D97-AF65-F5344CB8AC3E}">
        <p14:creationId xmlns:p14="http://schemas.microsoft.com/office/powerpoint/2010/main" val="908709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Gold-Title and Content with 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1DEEEF9-5214-2445-A0CE-A44AE34A97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1349" y="1794548"/>
            <a:ext cx="3264099" cy="3264099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EF616-4E2C-554E-940C-B89BE9FF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95955-5E69-3743-AAEA-8107D293C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1F015-88D3-0A4E-B22B-2EB833AE58A6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29046C-0E67-8F48-B9E8-688523B3DFA4}"/>
              </a:ext>
            </a:extLst>
          </p:cNvPr>
          <p:cNvCxnSpPr>
            <a:cxnSpLocks/>
          </p:cNvCxnSpPr>
          <p:nvPr userDrawn="1"/>
        </p:nvCxnSpPr>
        <p:spPr>
          <a:xfrm>
            <a:off x="4291892" y="2536473"/>
            <a:ext cx="0" cy="2000826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8C8D9-2A0C-2E4F-9B2C-C6B8D1614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6798" y="2536473"/>
            <a:ext cx="7267366" cy="1756026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 sz="1800"/>
            </a:lvl4pPr>
            <a:lvl5pPr marL="21145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3AE9F27-FF8D-B34F-85FA-9BE9050E5A21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681038" cy="6857999"/>
          </a:xfrm>
          <a:custGeom>
            <a:avLst/>
            <a:gdLst>
              <a:gd name="T0" fmla="*/ 0 w 70"/>
              <a:gd name="T1" fmla="*/ 0 h 718"/>
              <a:gd name="T2" fmla="*/ 0 w 70"/>
              <a:gd name="T3" fmla="*/ 718 h 718"/>
              <a:gd name="T4" fmla="*/ 0 w 70"/>
              <a:gd name="T5" fmla="*/ 718 h 718"/>
              <a:gd name="T6" fmla="*/ 0 w 70"/>
              <a:gd name="T7" fmla="*/ 0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0" h="718">
                <a:moveTo>
                  <a:pt x="0" y="0"/>
                </a:moveTo>
                <a:cubicBezTo>
                  <a:pt x="0" y="718"/>
                  <a:pt x="0" y="718"/>
                  <a:pt x="0" y="718"/>
                </a:cubicBezTo>
                <a:cubicBezTo>
                  <a:pt x="0" y="718"/>
                  <a:pt x="0" y="718"/>
                  <a:pt x="0" y="718"/>
                </a:cubicBezTo>
                <a:cubicBezTo>
                  <a:pt x="70" y="334"/>
                  <a:pt x="0" y="0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563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Gold-Title and Content with Squ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EC50-CC11-428C-99E1-D41D2CA6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986270-04EE-4AFB-810E-4EE8D33D11AB}"/>
              </a:ext>
            </a:extLst>
          </p:cNvPr>
          <p:cNvCxnSpPr/>
          <p:nvPr userDrawn="1"/>
        </p:nvCxnSpPr>
        <p:spPr>
          <a:xfrm>
            <a:off x="3071192" y="2577723"/>
            <a:ext cx="0" cy="283017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80BD4C-34D3-4C65-A833-00905B7592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5485" y="1675966"/>
            <a:ext cx="5708690" cy="44621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8476400-8F51-984D-8C38-EDECF0A17D81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681038" cy="6857999"/>
          </a:xfrm>
          <a:custGeom>
            <a:avLst/>
            <a:gdLst>
              <a:gd name="T0" fmla="*/ 0 w 70"/>
              <a:gd name="T1" fmla="*/ 0 h 718"/>
              <a:gd name="T2" fmla="*/ 0 w 70"/>
              <a:gd name="T3" fmla="*/ 718 h 718"/>
              <a:gd name="T4" fmla="*/ 0 w 70"/>
              <a:gd name="T5" fmla="*/ 718 h 718"/>
              <a:gd name="T6" fmla="*/ 0 w 70"/>
              <a:gd name="T7" fmla="*/ 0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0" h="718">
                <a:moveTo>
                  <a:pt x="0" y="0"/>
                </a:moveTo>
                <a:cubicBezTo>
                  <a:pt x="0" y="718"/>
                  <a:pt x="0" y="718"/>
                  <a:pt x="0" y="718"/>
                </a:cubicBezTo>
                <a:cubicBezTo>
                  <a:pt x="0" y="718"/>
                  <a:pt x="0" y="718"/>
                  <a:pt x="0" y="718"/>
                </a:cubicBezTo>
                <a:cubicBezTo>
                  <a:pt x="70" y="334"/>
                  <a:pt x="0" y="0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E317198-D558-B544-8B15-C1D8FED391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344" y="2514797"/>
            <a:ext cx="2266950" cy="2894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Subtitle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Subtitle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Subtitle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B932A62-E396-0642-B0AA-F9C667288D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31414" y="2513884"/>
            <a:ext cx="2266950" cy="2894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Subtitle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Subtitle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Subtitle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59747-77FB-BE41-AA9D-D059FF52F9B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816080" y="6451712"/>
            <a:ext cx="375920" cy="365125"/>
          </a:xfrm>
        </p:spPr>
        <p:txBody>
          <a:bodyPr/>
          <a:lstStyle/>
          <a:p>
            <a:fld id="{CF21F015-88D3-0A4E-B22B-2EB833AE5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2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-Gold-Title-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2BECB-8318-EB49-A0F7-357143AD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A9887-10C1-E548-9684-D35B425D74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350" y="1825625"/>
            <a:ext cx="5454650" cy="4351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99196-3B2C-C847-9E81-5C2DE7005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1430" y="1825625"/>
            <a:ext cx="5452745" cy="4351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C30D0-DC55-F84D-85AB-B866A3A2D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1F015-88D3-0A4E-B22B-2EB833AE58A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C69EAE1-D87A-9A4E-933C-540D26F917EE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681038" cy="6857999"/>
          </a:xfrm>
          <a:custGeom>
            <a:avLst/>
            <a:gdLst>
              <a:gd name="T0" fmla="*/ 0 w 70"/>
              <a:gd name="T1" fmla="*/ 0 h 718"/>
              <a:gd name="T2" fmla="*/ 0 w 70"/>
              <a:gd name="T3" fmla="*/ 718 h 718"/>
              <a:gd name="T4" fmla="*/ 0 w 70"/>
              <a:gd name="T5" fmla="*/ 718 h 718"/>
              <a:gd name="T6" fmla="*/ 0 w 70"/>
              <a:gd name="T7" fmla="*/ 0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0" h="718">
                <a:moveTo>
                  <a:pt x="0" y="0"/>
                </a:moveTo>
                <a:cubicBezTo>
                  <a:pt x="0" y="718"/>
                  <a:pt x="0" y="718"/>
                  <a:pt x="0" y="718"/>
                </a:cubicBezTo>
                <a:cubicBezTo>
                  <a:pt x="0" y="718"/>
                  <a:pt x="0" y="718"/>
                  <a:pt x="0" y="718"/>
                </a:cubicBezTo>
                <a:cubicBezTo>
                  <a:pt x="70" y="334"/>
                  <a:pt x="0" y="0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908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-Gold-Title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A7A93-7FD5-124B-9F3A-B18BCC4CD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68AB8-A6CD-E14B-9C23-AF7A8C9BE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1F015-88D3-0A4E-B22B-2EB833AE58A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4EA8F00-20CA-8341-91F8-AFCD6A3CF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48805" y="401997"/>
            <a:ext cx="2372353" cy="469396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AEF3D478-AE47-6E4E-85D0-2338C977CAD7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681038" cy="6857999"/>
          </a:xfrm>
          <a:custGeom>
            <a:avLst/>
            <a:gdLst>
              <a:gd name="T0" fmla="*/ 0 w 70"/>
              <a:gd name="T1" fmla="*/ 0 h 718"/>
              <a:gd name="T2" fmla="*/ 0 w 70"/>
              <a:gd name="T3" fmla="*/ 718 h 718"/>
              <a:gd name="T4" fmla="*/ 0 w 70"/>
              <a:gd name="T5" fmla="*/ 718 h 718"/>
              <a:gd name="T6" fmla="*/ 0 w 70"/>
              <a:gd name="T7" fmla="*/ 0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0" h="718">
                <a:moveTo>
                  <a:pt x="0" y="0"/>
                </a:moveTo>
                <a:cubicBezTo>
                  <a:pt x="0" y="718"/>
                  <a:pt x="0" y="718"/>
                  <a:pt x="0" y="718"/>
                </a:cubicBezTo>
                <a:cubicBezTo>
                  <a:pt x="0" y="718"/>
                  <a:pt x="0" y="718"/>
                  <a:pt x="0" y="718"/>
                </a:cubicBezTo>
                <a:cubicBezTo>
                  <a:pt x="70" y="334"/>
                  <a:pt x="0" y="0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704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-Gol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7396B-FD4A-B844-A124-7B592F631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1F015-88D3-0A4E-B22B-2EB833AE58A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7A0A4C0-0044-544B-9326-C7DD8F4654E0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681038" cy="6857999"/>
          </a:xfrm>
          <a:custGeom>
            <a:avLst/>
            <a:gdLst>
              <a:gd name="T0" fmla="*/ 0 w 70"/>
              <a:gd name="T1" fmla="*/ 0 h 718"/>
              <a:gd name="T2" fmla="*/ 0 w 70"/>
              <a:gd name="T3" fmla="*/ 718 h 718"/>
              <a:gd name="T4" fmla="*/ 0 w 70"/>
              <a:gd name="T5" fmla="*/ 718 h 718"/>
              <a:gd name="T6" fmla="*/ 0 w 70"/>
              <a:gd name="T7" fmla="*/ 0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0" h="718">
                <a:moveTo>
                  <a:pt x="0" y="0"/>
                </a:moveTo>
                <a:cubicBezTo>
                  <a:pt x="0" y="718"/>
                  <a:pt x="0" y="718"/>
                  <a:pt x="0" y="718"/>
                </a:cubicBezTo>
                <a:cubicBezTo>
                  <a:pt x="0" y="718"/>
                  <a:pt x="0" y="718"/>
                  <a:pt x="0" y="718"/>
                </a:cubicBezTo>
                <a:cubicBezTo>
                  <a:pt x="70" y="334"/>
                  <a:pt x="0" y="0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95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70499"/>
            <a:ext cx="5181600" cy="4797486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  <a:lvl2pPr>
              <a:defRPr>
                <a:latin typeface="Avenir" panose="020B0503020203020204" pitchFamily="34" charset="0"/>
              </a:defRPr>
            </a:lvl2pPr>
            <a:lvl3pPr>
              <a:defRPr>
                <a:latin typeface="Avenir" panose="020B0503020203020204" pitchFamily="34" charset="0"/>
              </a:defRPr>
            </a:lvl3pPr>
            <a:lvl4pPr>
              <a:defRPr>
                <a:latin typeface="Avenir" panose="020B0503020203020204" pitchFamily="34" charset="0"/>
              </a:defRPr>
            </a:lvl4pPr>
            <a:lvl5pPr>
              <a:defRPr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70499"/>
            <a:ext cx="5181600" cy="4797486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  <a:lvl2pPr>
              <a:defRPr>
                <a:latin typeface="Avenir" panose="020B0503020203020204" pitchFamily="34" charset="0"/>
              </a:defRPr>
            </a:lvl2pPr>
            <a:lvl3pPr>
              <a:defRPr>
                <a:latin typeface="Avenir" panose="020B0503020203020204" pitchFamily="34" charset="0"/>
              </a:defRPr>
            </a:lvl3pPr>
            <a:lvl4pPr>
              <a:defRPr>
                <a:latin typeface="Avenir" panose="020B0503020203020204" pitchFamily="34" charset="0"/>
              </a:defRPr>
            </a:lvl4pPr>
            <a:lvl5pPr>
              <a:defRPr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CD7F68-D69C-4EED-ADCC-D676E2FF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55" y="189477"/>
            <a:ext cx="9065364" cy="655948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950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870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A8009-371C-4E95-BC86-E0724F3A3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2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0981" y="140988"/>
            <a:ext cx="10515600" cy="6559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120690"/>
            <a:ext cx="10515600" cy="48812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4046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-Blue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EF616-4E2C-554E-940C-B89BE9FF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7CFDF-30DD-C14B-A55B-6F46B5444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350" y="2100374"/>
            <a:ext cx="10912021" cy="411077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95955-5E69-3743-AAEA-8107D293C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1F015-88D3-0A4E-B22B-2EB833AE58A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05D5691-0EE3-EB4F-A8EA-3459D42EE7EA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681038" cy="6857999"/>
          </a:xfrm>
          <a:custGeom>
            <a:avLst/>
            <a:gdLst>
              <a:gd name="T0" fmla="*/ 0 w 70"/>
              <a:gd name="T1" fmla="*/ 0 h 718"/>
              <a:gd name="T2" fmla="*/ 0 w 70"/>
              <a:gd name="T3" fmla="*/ 718 h 718"/>
              <a:gd name="T4" fmla="*/ 0 w 70"/>
              <a:gd name="T5" fmla="*/ 718 h 718"/>
              <a:gd name="T6" fmla="*/ 0 w 70"/>
              <a:gd name="T7" fmla="*/ 0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0" h="718">
                <a:moveTo>
                  <a:pt x="0" y="0"/>
                </a:moveTo>
                <a:cubicBezTo>
                  <a:pt x="0" y="718"/>
                  <a:pt x="0" y="718"/>
                  <a:pt x="0" y="718"/>
                </a:cubicBezTo>
                <a:cubicBezTo>
                  <a:pt x="0" y="718"/>
                  <a:pt x="0" y="718"/>
                  <a:pt x="0" y="718"/>
                </a:cubicBezTo>
                <a:cubicBezTo>
                  <a:pt x="70" y="334"/>
                  <a:pt x="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965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some grass&#10;&#10;Description automatically generated">
            <a:extLst>
              <a:ext uri="{FF2B5EF4-FFF2-40B4-BE49-F238E27FC236}">
                <a16:creationId xmlns:a16="http://schemas.microsoft.com/office/drawing/2014/main" id="{5CB547C3-5848-1744-BA17-A1F5E8B4E8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5AE2FA-FAF3-D340-8B3F-01221F80B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59"/>
          <a:stretch/>
        </p:blipFill>
        <p:spPr>
          <a:xfrm>
            <a:off x="0" y="1773655"/>
            <a:ext cx="12192000" cy="5084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FBADE8-1C14-1B49-B7C6-25D784891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27" y="3219002"/>
            <a:ext cx="10515600" cy="783402"/>
          </a:xfrm>
          <a:prstGeom prst="rect">
            <a:avLst/>
          </a:prstGeom>
        </p:spPr>
        <p:txBody>
          <a:bodyPr/>
          <a:lstStyle>
            <a:lvl1pPr algn="ctr">
              <a:defRPr sz="54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122DD0-C1BD-374E-B2AB-5BB2791D30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6202" y="4054714"/>
            <a:ext cx="7918450" cy="489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19A9224-BFAD-AA4C-A115-5EB33E7C1B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31408" y="5330905"/>
            <a:ext cx="3348037" cy="5286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December 28, 2019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CBAC0205-DE17-B149-861A-745E499C15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39635" y="340202"/>
            <a:ext cx="1512730" cy="11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113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Blue-Title and Content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EF616-4E2C-554E-940C-B89BE9FF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7CFDF-30DD-C14B-A55B-6F46B5444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351" y="2100374"/>
            <a:ext cx="10926535" cy="35456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95955-5E69-3743-AAEA-8107D293C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1F015-88D3-0A4E-B22B-2EB833AE58A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05D5691-0EE3-EB4F-A8EA-3459D42EE7EA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681038" cy="6857999"/>
          </a:xfrm>
          <a:custGeom>
            <a:avLst/>
            <a:gdLst>
              <a:gd name="T0" fmla="*/ 0 w 70"/>
              <a:gd name="T1" fmla="*/ 0 h 718"/>
              <a:gd name="T2" fmla="*/ 0 w 70"/>
              <a:gd name="T3" fmla="*/ 718 h 718"/>
              <a:gd name="T4" fmla="*/ 0 w 70"/>
              <a:gd name="T5" fmla="*/ 718 h 718"/>
              <a:gd name="T6" fmla="*/ 0 w 70"/>
              <a:gd name="T7" fmla="*/ 0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0" h="718">
                <a:moveTo>
                  <a:pt x="0" y="0"/>
                </a:moveTo>
                <a:cubicBezTo>
                  <a:pt x="0" y="718"/>
                  <a:pt x="0" y="718"/>
                  <a:pt x="0" y="718"/>
                </a:cubicBezTo>
                <a:cubicBezTo>
                  <a:pt x="0" y="718"/>
                  <a:pt x="0" y="718"/>
                  <a:pt x="0" y="718"/>
                </a:cubicBezTo>
                <a:cubicBezTo>
                  <a:pt x="70" y="334"/>
                  <a:pt x="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79CDCFA-6C13-0843-92D5-FB038A0EDB8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82691" y="6140561"/>
            <a:ext cx="9855645" cy="4841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Callout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58A5B2-B55D-BF4B-A866-4C0BAABF18C2}"/>
              </a:ext>
            </a:extLst>
          </p:cNvPr>
          <p:cNvCxnSpPr/>
          <p:nvPr userDrawn="1"/>
        </p:nvCxnSpPr>
        <p:spPr>
          <a:xfrm>
            <a:off x="1182691" y="6009934"/>
            <a:ext cx="985564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912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Blue-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38DACB9-4C2F-824A-8992-CEAA9A6ADA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4465" y="0"/>
            <a:ext cx="6598157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EF616-4E2C-554E-940C-B89BE9FF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95955-5E69-3743-AAEA-8107D293C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1F015-88D3-0A4E-B22B-2EB833AE58A6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29046C-0E67-8F48-B9E8-688523B3DFA4}"/>
              </a:ext>
            </a:extLst>
          </p:cNvPr>
          <p:cNvCxnSpPr>
            <a:cxnSpLocks/>
          </p:cNvCxnSpPr>
          <p:nvPr userDrawn="1"/>
        </p:nvCxnSpPr>
        <p:spPr>
          <a:xfrm>
            <a:off x="668415" y="2000275"/>
            <a:ext cx="0" cy="3712256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8C8D9-2A0C-2E4F-9B2C-C6B8D1614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3321" y="2624386"/>
            <a:ext cx="4363574" cy="2557462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 sz="1800"/>
            </a:lvl4pPr>
            <a:lvl5pPr marL="21145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C109CC-8C04-8F4C-A2AA-BDE59E9C5B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3565" y="1920563"/>
            <a:ext cx="4403330" cy="523220"/>
          </a:xfrm>
        </p:spPr>
        <p:txBody>
          <a:bodyPr>
            <a:noAutofit/>
          </a:bodyPr>
          <a:lstStyle>
            <a:lvl1pPr marL="0" indent="0">
              <a:buNone/>
              <a:defRPr sz="2800" b="0" i="0" cap="all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 cap="all" baseline="0">
                <a:solidFill>
                  <a:schemeClr val="accent3"/>
                </a:solidFill>
                <a:latin typeface="Avenir" panose="02000503020000020003" pitchFamily="2" charset="0"/>
              </a:defRPr>
            </a:lvl2pPr>
            <a:lvl3pPr marL="914400" indent="0">
              <a:buNone/>
              <a:defRPr sz="2800" cap="all" baseline="0">
                <a:solidFill>
                  <a:schemeClr val="accent3"/>
                </a:solidFill>
                <a:latin typeface="Avenir" panose="02000503020000020003" pitchFamily="2" charset="0"/>
              </a:defRPr>
            </a:lvl3pPr>
            <a:lvl4pPr marL="1371600" indent="0">
              <a:buNone/>
              <a:defRPr sz="2800" cap="all" baseline="0">
                <a:solidFill>
                  <a:schemeClr val="accent3"/>
                </a:solidFill>
                <a:latin typeface="Avenir" panose="02000503020000020003" pitchFamily="2" charset="0"/>
              </a:defRPr>
            </a:lvl4pPr>
            <a:lvl5pPr marL="1828800" indent="0">
              <a:buNone/>
              <a:defRPr sz="2800" cap="all" baseline="0">
                <a:solidFill>
                  <a:schemeClr val="accent3"/>
                </a:solidFill>
                <a:latin typeface="Avenir" panose="02000503020000020003" pitchFamily="2" charset="0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3AE9F27-FF8D-B34F-85FA-9BE9050E5A21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681038" cy="6857999"/>
          </a:xfrm>
          <a:custGeom>
            <a:avLst/>
            <a:gdLst>
              <a:gd name="T0" fmla="*/ 0 w 70"/>
              <a:gd name="T1" fmla="*/ 0 h 718"/>
              <a:gd name="T2" fmla="*/ 0 w 70"/>
              <a:gd name="T3" fmla="*/ 718 h 718"/>
              <a:gd name="T4" fmla="*/ 0 w 70"/>
              <a:gd name="T5" fmla="*/ 718 h 718"/>
              <a:gd name="T6" fmla="*/ 0 w 70"/>
              <a:gd name="T7" fmla="*/ 0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0" h="718">
                <a:moveTo>
                  <a:pt x="0" y="0"/>
                </a:moveTo>
                <a:cubicBezTo>
                  <a:pt x="0" y="718"/>
                  <a:pt x="0" y="718"/>
                  <a:pt x="0" y="718"/>
                </a:cubicBezTo>
                <a:cubicBezTo>
                  <a:pt x="0" y="718"/>
                  <a:pt x="0" y="718"/>
                  <a:pt x="0" y="718"/>
                </a:cubicBezTo>
                <a:cubicBezTo>
                  <a:pt x="70" y="334"/>
                  <a:pt x="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817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Blue-Title and Content with 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1DEEEF9-5214-2445-A0CE-A44AE34A97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1349" y="1794548"/>
            <a:ext cx="3264099" cy="3264099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EF616-4E2C-554E-940C-B89BE9FF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95955-5E69-3743-AAEA-8107D293C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1F015-88D3-0A4E-B22B-2EB833AE58A6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29046C-0E67-8F48-B9E8-688523B3DFA4}"/>
              </a:ext>
            </a:extLst>
          </p:cNvPr>
          <p:cNvCxnSpPr>
            <a:cxnSpLocks/>
          </p:cNvCxnSpPr>
          <p:nvPr userDrawn="1"/>
        </p:nvCxnSpPr>
        <p:spPr>
          <a:xfrm>
            <a:off x="4291892" y="2536473"/>
            <a:ext cx="0" cy="2000826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8C8D9-2A0C-2E4F-9B2C-C6B8D1614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6798" y="2536473"/>
            <a:ext cx="7267366" cy="1756026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 sz="1800"/>
            </a:lvl4pPr>
            <a:lvl5pPr marL="21145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3AE9F27-FF8D-B34F-85FA-9BE9050E5A21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681038" cy="6857999"/>
          </a:xfrm>
          <a:custGeom>
            <a:avLst/>
            <a:gdLst>
              <a:gd name="T0" fmla="*/ 0 w 70"/>
              <a:gd name="T1" fmla="*/ 0 h 718"/>
              <a:gd name="T2" fmla="*/ 0 w 70"/>
              <a:gd name="T3" fmla="*/ 718 h 718"/>
              <a:gd name="T4" fmla="*/ 0 w 70"/>
              <a:gd name="T5" fmla="*/ 718 h 718"/>
              <a:gd name="T6" fmla="*/ 0 w 70"/>
              <a:gd name="T7" fmla="*/ 0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0" h="718">
                <a:moveTo>
                  <a:pt x="0" y="0"/>
                </a:moveTo>
                <a:cubicBezTo>
                  <a:pt x="0" y="718"/>
                  <a:pt x="0" y="718"/>
                  <a:pt x="0" y="718"/>
                </a:cubicBezTo>
                <a:cubicBezTo>
                  <a:pt x="0" y="718"/>
                  <a:pt x="0" y="718"/>
                  <a:pt x="0" y="718"/>
                </a:cubicBezTo>
                <a:cubicBezTo>
                  <a:pt x="70" y="334"/>
                  <a:pt x="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471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Blue-Title and Content with Squ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EC50-CC11-428C-99E1-D41D2CA6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986270-04EE-4AFB-810E-4EE8D33D11AB}"/>
              </a:ext>
            </a:extLst>
          </p:cNvPr>
          <p:cNvCxnSpPr/>
          <p:nvPr userDrawn="1"/>
        </p:nvCxnSpPr>
        <p:spPr>
          <a:xfrm>
            <a:off x="3071192" y="2577723"/>
            <a:ext cx="0" cy="283017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80BD4C-34D3-4C65-A833-00905B7592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5485" y="1675966"/>
            <a:ext cx="5708690" cy="44621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8476400-8F51-984D-8C38-EDECF0A17D81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681038" cy="6857999"/>
          </a:xfrm>
          <a:custGeom>
            <a:avLst/>
            <a:gdLst>
              <a:gd name="T0" fmla="*/ 0 w 70"/>
              <a:gd name="T1" fmla="*/ 0 h 718"/>
              <a:gd name="T2" fmla="*/ 0 w 70"/>
              <a:gd name="T3" fmla="*/ 718 h 718"/>
              <a:gd name="T4" fmla="*/ 0 w 70"/>
              <a:gd name="T5" fmla="*/ 718 h 718"/>
              <a:gd name="T6" fmla="*/ 0 w 70"/>
              <a:gd name="T7" fmla="*/ 0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0" h="718">
                <a:moveTo>
                  <a:pt x="0" y="0"/>
                </a:moveTo>
                <a:cubicBezTo>
                  <a:pt x="0" y="718"/>
                  <a:pt x="0" y="718"/>
                  <a:pt x="0" y="718"/>
                </a:cubicBezTo>
                <a:cubicBezTo>
                  <a:pt x="0" y="718"/>
                  <a:pt x="0" y="718"/>
                  <a:pt x="0" y="718"/>
                </a:cubicBezTo>
                <a:cubicBezTo>
                  <a:pt x="70" y="334"/>
                  <a:pt x="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E317198-D558-B544-8B15-C1D8FED391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344" y="2514797"/>
            <a:ext cx="2266950" cy="2894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Subtitle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Subtitle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Subtitle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B932A62-E396-0642-B0AA-F9C667288D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31414" y="2513884"/>
            <a:ext cx="2266950" cy="2894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Subtitle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Subtitle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Subtitle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59747-77FB-BE41-AA9D-D059FF52F9B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816080" y="6451712"/>
            <a:ext cx="375920" cy="365125"/>
          </a:xfrm>
        </p:spPr>
        <p:txBody>
          <a:bodyPr/>
          <a:lstStyle/>
          <a:p>
            <a:fld id="{CF21F015-88D3-0A4E-B22B-2EB833AE5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92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-Blue-Title-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2BECB-8318-EB49-A0F7-357143AD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A9887-10C1-E548-9684-D35B425D74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350" y="1825625"/>
            <a:ext cx="5454650" cy="4351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99196-3B2C-C847-9E81-5C2DE7005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1430" y="1825625"/>
            <a:ext cx="5452745" cy="4351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C30D0-DC55-F84D-85AB-B866A3A2D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1F015-88D3-0A4E-B22B-2EB833AE58A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C69EAE1-D87A-9A4E-933C-540D26F917EE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681038" cy="6857999"/>
          </a:xfrm>
          <a:custGeom>
            <a:avLst/>
            <a:gdLst>
              <a:gd name="T0" fmla="*/ 0 w 70"/>
              <a:gd name="T1" fmla="*/ 0 h 718"/>
              <a:gd name="T2" fmla="*/ 0 w 70"/>
              <a:gd name="T3" fmla="*/ 718 h 718"/>
              <a:gd name="T4" fmla="*/ 0 w 70"/>
              <a:gd name="T5" fmla="*/ 718 h 718"/>
              <a:gd name="T6" fmla="*/ 0 w 70"/>
              <a:gd name="T7" fmla="*/ 0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0" h="718">
                <a:moveTo>
                  <a:pt x="0" y="0"/>
                </a:moveTo>
                <a:cubicBezTo>
                  <a:pt x="0" y="718"/>
                  <a:pt x="0" y="718"/>
                  <a:pt x="0" y="718"/>
                </a:cubicBezTo>
                <a:cubicBezTo>
                  <a:pt x="0" y="718"/>
                  <a:pt x="0" y="718"/>
                  <a:pt x="0" y="718"/>
                </a:cubicBezTo>
                <a:cubicBezTo>
                  <a:pt x="70" y="334"/>
                  <a:pt x="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8007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-Blue-Title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A7A93-7FD5-124B-9F3A-B18BCC4CD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68AB8-A6CD-E14B-9C23-AF7A8C9BE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1F015-88D3-0A4E-B22B-2EB833AE58A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4EA8F00-20CA-8341-91F8-AFCD6A3CF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48805" y="401997"/>
            <a:ext cx="2372353" cy="469396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AEF3D478-AE47-6E4E-85D0-2338C977CAD7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681038" cy="6857999"/>
          </a:xfrm>
          <a:custGeom>
            <a:avLst/>
            <a:gdLst>
              <a:gd name="T0" fmla="*/ 0 w 70"/>
              <a:gd name="T1" fmla="*/ 0 h 718"/>
              <a:gd name="T2" fmla="*/ 0 w 70"/>
              <a:gd name="T3" fmla="*/ 718 h 718"/>
              <a:gd name="T4" fmla="*/ 0 w 70"/>
              <a:gd name="T5" fmla="*/ 718 h 718"/>
              <a:gd name="T6" fmla="*/ 0 w 70"/>
              <a:gd name="T7" fmla="*/ 0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0" h="718">
                <a:moveTo>
                  <a:pt x="0" y="0"/>
                </a:moveTo>
                <a:cubicBezTo>
                  <a:pt x="0" y="718"/>
                  <a:pt x="0" y="718"/>
                  <a:pt x="0" y="718"/>
                </a:cubicBezTo>
                <a:cubicBezTo>
                  <a:pt x="0" y="718"/>
                  <a:pt x="0" y="718"/>
                  <a:pt x="0" y="718"/>
                </a:cubicBezTo>
                <a:cubicBezTo>
                  <a:pt x="70" y="334"/>
                  <a:pt x="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339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-Blue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7396B-FD4A-B844-A124-7B592F631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1F015-88D3-0A4E-B22B-2EB833AE58A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7A0A4C0-0044-544B-9326-C7DD8F4654E0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681038" cy="6857999"/>
          </a:xfrm>
          <a:custGeom>
            <a:avLst/>
            <a:gdLst>
              <a:gd name="T0" fmla="*/ 0 w 70"/>
              <a:gd name="T1" fmla="*/ 0 h 718"/>
              <a:gd name="T2" fmla="*/ 0 w 70"/>
              <a:gd name="T3" fmla="*/ 718 h 718"/>
              <a:gd name="T4" fmla="*/ 0 w 70"/>
              <a:gd name="T5" fmla="*/ 718 h 718"/>
              <a:gd name="T6" fmla="*/ 0 w 70"/>
              <a:gd name="T7" fmla="*/ 0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0" h="718">
                <a:moveTo>
                  <a:pt x="0" y="0"/>
                </a:moveTo>
                <a:cubicBezTo>
                  <a:pt x="0" y="718"/>
                  <a:pt x="0" y="718"/>
                  <a:pt x="0" y="718"/>
                </a:cubicBezTo>
                <a:cubicBezTo>
                  <a:pt x="0" y="718"/>
                  <a:pt x="0" y="718"/>
                  <a:pt x="0" y="718"/>
                </a:cubicBezTo>
                <a:cubicBezTo>
                  <a:pt x="70" y="334"/>
                  <a:pt x="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42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49B38-F805-4C17-B59B-2A6728C59CE4}"/>
              </a:ext>
            </a:extLst>
          </p:cNvPr>
          <p:cNvSpPr txBox="1"/>
          <p:nvPr userDrawn="1"/>
        </p:nvSpPr>
        <p:spPr>
          <a:xfrm>
            <a:off x="2265218" y="6188659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An Eating Recovery Community</a:t>
            </a:r>
          </a:p>
        </p:txBody>
      </p:sp>
    </p:spTree>
    <p:extLst>
      <p:ext uri="{BB962C8B-B14F-4D97-AF65-F5344CB8AC3E}">
        <p14:creationId xmlns:p14="http://schemas.microsoft.com/office/powerpoint/2010/main" val="11782586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F9B152-FA19-43EB-AF6D-FC939AEA065B}"/>
              </a:ext>
            </a:extLst>
          </p:cNvPr>
          <p:cNvSpPr txBox="1"/>
          <p:nvPr/>
        </p:nvSpPr>
        <p:spPr>
          <a:xfrm>
            <a:off x="2265218" y="1733600"/>
            <a:ext cx="766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85F57"/>
                </a:solidFill>
                <a:latin typeface="Avenir Book" charset="0"/>
                <a:ea typeface="Avenir Book" charset="0"/>
                <a:cs typeface="Avenir Book" charset="0"/>
              </a:rPr>
              <a:t>Presentation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07944-0199-4925-A7CF-6CBBA3E6E06E}"/>
              </a:ext>
            </a:extLst>
          </p:cNvPr>
          <p:cNvSpPr txBox="1"/>
          <p:nvPr/>
        </p:nvSpPr>
        <p:spPr>
          <a:xfrm>
            <a:off x="2265218" y="2612577"/>
            <a:ext cx="76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B625B"/>
                </a:solidFill>
                <a:latin typeface="Avenir Book" charset="0"/>
                <a:ea typeface="Avenir Book" charset="0"/>
                <a:cs typeface="Avenir Book" charset="0"/>
              </a:rPr>
              <a:t>Presenter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1B97E-4EE1-4CF0-9657-B26131103C95}"/>
              </a:ext>
            </a:extLst>
          </p:cNvPr>
          <p:cNvSpPr txBox="1"/>
          <p:nvPr/>
        </p:nvSpPr>
        <p:spPr>
          <a:xfrm>
            <a:off x="2265218" y="3816256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July 1,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71EC1C-3AD2-4C6C-984B-D5A5AF19447B}"/>
              </a:ext>
            </a:extLst>
          </p:cNvPr>
          <p:cNvSpPr txBox="1"/>
          <p:nvPr userDrawn="1"/>
        </p:nvSpPr>
        <p:spPr>
          <a:xfrm>
            <a:off x="2265218" y="1733600"/>
            <a:ext cx="766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85F57"/>
                </a:solidFill>
                <a:latin typeface="Avenir Book" charset="0"/>
                <a:ea typeface="Avenir Book" charset="0"/>
                <a:cs typeface="Avenir Book" charset="0"/>
              </a:rPr>
              <a:t>Presentation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065A0-2242-4C81-B8A6-E3EEB3905548}"/>
              </a:ext>
            </a:extLst>
          </p:cNvPr>
          <p:cNvSpPr txBox="1"/>
          <p:nvPr userDrawn="1"/>
        </p:nvSpPr>
        <p:spPr>
          <a:xfrm>
            <a:off x="2265218" y="2612577"/>
            <a:ext cx="76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B625B"/>
                </a:solidFill>
                <a:latin typeface="Avenir Book" charset="0"/>
                <a:ea typeface="Avenir Book" charset="0"/>
                <a:cs typeface="Avenir Book" charset="0"/>
              </a:rPr>
              <a:t>Presenter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C5D6F9-F6F2-4C00-BCD6-216A7B8F73C2}"/>
              </a:ext>
            </a:extLst>
          </p:cNvPr>
          <p:cNvSpPr txBox="1"/>
          <p:nvPr userDrawn="1"/>
        </p:nvSpPr>
        <p:spPr>
          <a:xfrm>
            <a:off x="2265218" y="3816256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July 1, 2018</a:t>
            </a:r>
          </a:p>
        </p:txBody>
      </p:sp>
    </p:spTree>
    <p:extLst>
      <p:ext uri="{BB962C8B-B14F-4D97-AF65-F5344CB8AC3E}">
        <p14:creationId xmlns:p14="http://schemas.microsoft.com/office/powerpoint/2010/main" val="3078812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F9B152-FA19-43EB-AF6D-FC939AEA065B}"/>
              </a:ext>
            </a:extLst>
          </p:cNvPr>
          <p:cNvSpPr txBox="1"/>
          <p:nvPr/>
        </p:nvSpPr>
        <p:spPr>
          <a:xfrm>
            <a:off x="2265218" y="1733600"/>
            <a:ext cx="766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85F57"/>
                </a:solidFill>
                <a:latin typeface="Avenir Book" charset="0"/>
                <a:ea typeface="Avenir Book" charset="0"/>
                <a:cs typeface="Avenir Book" charset="0"/>
              </a:rPr>
              <a:t>Presentation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07944-0199-4925-A7CF-6CBBA3E6E06E}"/>
              </a:ext>
            </a:extLst>
          </p:cNvPr>
          <p:cNvSpPr txBox="1"/>
          <p:nvPr/>
        </p:nvSpPr>
        <p:spPr>
          <a:xfrm>
            <a:off x="2265218" y="2612577"/>
            <a:ext cx="76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B625B"/>
                </a:solidFill>
                <a:latin typeface="Avenir Book" charset="0"/>
                <a:ea typeface="Avenir Book" charset="0"/>
                <a:cs typeface="Avenir Book" charset="0"/>
              </a:rPr>
              <a:t>Presenter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1B97E-4EE1-4CF0-9657-B26131103C95}"/>
              </a:ext>
            </a:extLst>
          </p:cNvPr>
          <p:cNvSpPr txBox="1"/>
          <p:nvPr/>
        </p:nvSpPr>
        <p:spPr>
          <a:xfrm>
            <a:off x="2265218" y="3816256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July 1,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71EC1C-3AD2-4C6C-984B-D5A5AF19447B}"/>
              </a:ext>
            </a:extLst>
          </p:cNvPr>
          <p:cNvSpPr txBox="1"/>
          <p:nvPr userDrawn="1"/>
        </p:nvSpPr>
        <p:spPr>
          <a:xfrm>
            <a:off x="2265218" y="1733600"/>
            <a:ext cx="766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85F57"/>
                </a:solidFill>
                <a:latin typeface="Avenir Book" charset="0"/>
                <a:ea typeface="Avenir Book" charset="0"/>
                <a:cs typeface="Avenir Book" charset="0"/>
              </a:rPr>
              <a:t>Presentation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065A0-2242-4C81-B8A6-E3EEB3905548}"/>
              </a:ext>
            </a:extLst>
          </p:cNvPr>
          <p:cNvSpPr txBox="1"/>
          <p:nvPr userDrawn="1"/>
        </p:nvSpPr>
        <p:spPr>
          <a:xfrm>
            <a:off x="2265218" y="2612577"/>
            <a:ext cx="76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B625B"/>
                </a:solidFill>
                <a:latin typeface="Avenir Book" charset="0"/>
                <a:ea typeface="Avenir Book" charset="0"/>
                <a:cs typeface="Avenir Book" charset="0"/>
              </a:rPr>
              <a:t>Presenter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C5D6F9-F6F2-4C00-BCD6-216A7B8F73C2}"/>
              </a:ext>
            </a:extLst>
          </p:cNvPr>
          <p:cNvSpPr txBox="1"/>
          <p:nvPr userDrawn="1"/>
        </p:nvSpPr>
        <p:spPr>
          <a:xfrm>
            <a:off x="2265218" y="3816256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July 1, 2018</a:t>
            </a:r>
          </a:p>
        </p:txBody>
      </p:sp>
    </p:spTree>
    <p:extLst>
      <p:ext uri="{BB962C8B-B14F-4D97-AF65-F5344CB8AC3E}">
        <p14:creationId xmlns:p14="http://schemas.microsoft.com/office/powerpoint/2010/main" val="3027073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Gold-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788F0F-1B5B-7C43-B0E5-BC171C9AE3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197FB6-52E7-CE44-8654-E47CEDD296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39635" y="340388"/>
            <a:ext cx="1512730" cy="1130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A35321-EB63-9B4D-82E0-799F1A0A41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59"/>
          <a:stretch/>
        </p:blipFill>
        <p:spPr>
          <a:xfrm>
            <a:off x="0" y="1773655"/>
            <a:ext cx="12192000" cy="5084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FBADE8-1C14-1B49-B7C6-25D784891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27" y="3219002"/>
            <a:ext cx="10515600" cy="783402"/>
          </a:xfrm>
          <a:prstGeom prst="rect">
            <a:avLst/>
          </a:prstGeom>
        </p:spPr>
        <p:txBody>
          <a:bodyPr/>
          <a:lstStyle>
            <a:lvl1pPr algn="ctr">
              <a:defRPr sz="54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122DD0-C1BD-374E-B2AB-5BB2791D30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6202" y="4054714"/>
            <a:ext cx="7918450" cy="489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1965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0690"/>
            <a:ext cx="10515600" cy="4881227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  <a:lvl2pPr>
              <a:defRPr>
                <a:latin typeface="Avenir" panose="020B0503020203020204" pitchFamily="34" charset="0"/>
              </a:defRPr>
            </a:lvl2pPr>
            <a:lvl3pPr>
              <a:defRPr>
                <a:latin typeface="Avenir" panose="020B0503020203020204" pitchFamily="34" charset="0"/>
              </a:defRPr>
            </a:lvl3pPr>
            <a:lvl4pPr>
              <a:defRPr>
                <a:latin typeface="Avenir" panose="020B0503020203020204" pitchFamily="34" charset="0"/>
              </a:defRPr>
            </a:lvl4pPr>
            <a:lvl5pPr>
              <a:defRPr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317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6E0F1D-E496-4F6A-8885-414D5369C00C}"/>
              </a:ext>
            </a:extLst>
          </p:cNvPr>
          <p:cNvSpPr/>
          <p:nvPr/>
        </p:nvSpPr>
        <p:spPr>
          <a:xfrm>
            <a:off x="4462686" y="2203974"/>
            <a:ext cx="73249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05C56"/>
              </a:solidFill>
              <a:latin typeface="Avenir" panose="020B0503020203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29BA63-0845-4A42-B329-BC480C055DB9}"/>
              </a:ext>
            </a:extLst>
          </p:cNvPr>
          <p:cNvCxnSpPr>
            <a:cxnSpLocks/>
          </p:cNvCxnSpPr>
          <p:nvPr/>
        </p:nvCxnSpPr>
        <p:spPr>
          <a:xfrm>
            <a:off x="4143033" y="2203974"/>
            <a:ext cx="0" cy="193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646385-A462-439A-B9BF-2C9DFE2DD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r="16667"/>
          <a:stretch/>
        </p:blipFill>
        <p:spPr>
          <a:xfrm>
            <a:off x="378367" y="1417822"/>
            <a:ext cx="3511296" cy="3511296"/>
          </a:xfrm>
          <a:prstGeom prst="roundRect">
            <a:avLst>
              <a:gd name="adj" fmla="val 50000"/>
            </a:avLst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AA5022-1459-430D-A392-8DCC6A5AB8EE}"/>
              </a:ext>
            </a:extLst>
          </p:cNvPr>
          <p:cNvSpPr/>
          <p:nvPr userDrawn="1"/>
        </p:nvSpPr>
        <p:spPr>
          <a:xfrm>
            <a:off x="4462686" y="2203974"/>
            <a:ext cx="73249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05C56"/>
              </a:solidFill>
              <a:latin typeface="Avenir" panose="020B0503020203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2181AC-479D-4CD8-9F6B-79D9A71AC3A9}"/>
              </a:ext>
            </a:extLst>
          </p:cNvPr>
          <p:cNvCxnSpPr>
            <a:cxnSpLocks/>
          </p:cNvCxnSpPr>
          <p:nvPr userDrawn="1"/>
        </p:nvCxnSpPr>
        <p:spPr>
          <a:xfrm>
            <a:off x="4143033" y="2203974"/>
            <a:ext cx="0" cy="193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527B4A5-B15C-42BE-BBBD-09520A311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667" r="16667"/>
          <a:stretch/>
        </p:blipFill>
        <p:spPr>
          <a:xfrm>
            <a:off x="378367" y="1417822"/>
            <a:ext cx="3511296" cy="3511296"/>
          </a:xfrm>
          <a:prstGeom prst="roundRect">
            <a:avLst>
              <a:gd name="adj" fmla="val 50000"/>
            </a:avLst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69DF67A-AF1F-4021-BB4D-194A5BFAA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55" y="189477"/>
            <a:ext cx="9065364" cy="655948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8065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70499"/>
            <a:ext cx="5181600" cy="4797486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  <a:lvl2pPr>
              <a:defRPr>
                <a:latin typeface="Avenir" panose="020B0503020203020204" pitchFamily="34" charset="0"/>
              </a:defRPr>
            </a:lvl2pPr>
            <a:lvl3pPr>
              <a:defRPr>
                <a:latin typeface="Avenir" panose="020B0503020203020204" pitchFamily="34" charset="0"/>
              </a:defRPr>
            </a:lvl3pPr>
            <a:lvl4pPr>
              <a:defRPr>
                <a:latin typeface="Avenir" panose="020B0503020203020204" pitchFamily="34" charset="0"/>
              </a:defRPr>
            </a:lvl4pPr>
            <a:lvl5pPr>
              <a:defRPr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70499"/>
            <a:ext cx="5181600" cy="4797486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  <a:lvl2pPr>
              <a:defRPr>
                <a:latin typeface="Avenir" panose="020B0503020203020204" pitchFamily="34" charset="0"/>
              </a:defRPr>
            </a:lvl2pPr>
            <a:lvl3pPr>
              <a:defRPr>
                <a:latin typeface="Avenir" panose="020B0503020203020204" pitchFamily="34" charset="0"/>
              </a:defRPr>
            </a:lvl3pPr>
            <a:lvl4pPr>
              <a:defRPr>
                <a:latin typeface="Avenir" panose="020B0503020203020204" pitchFamily="34" charset="0"/>
              </a:defRPr>
            </a:lvl4pPr>
            <a:lvl5pPr>
              <a:defRPr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CD7F68-D69C-4EED-ADCC-D676E2FF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55" y="189477"/>
            <a:ext cx="9065364" cy="655948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23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117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EC50-CC11-428C-99E1-D41D2CA6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5B5818-6547-49AD-8F3E-9CE6DB53C422}"/>
              </a:ext>
            </a:extLst>
          </p:cNvPr>
          <p:cNvSpPr/>
          <p:nvPr userDrawn="1"/>
        </p:nvSpPr>
        <p:spPr>
          <a:xfrm>
            <a:off x="370634" y="1780504"/>
            <a:ext cx="21757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b="1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3541D3-3CF2-4FC8-BABF-F523C7D921D4}"/>
              </a:ext>
            </a:extLst>
          </p:cNvPr>
          <p:cNvSpPr/>
          <p:nvPr userDrawn="1"/>
        </p:nvSpPr>
        <p:spPr>
          <a:xfrm>
            <a:off x="2906013" y="1780504"/>
            <a:ext cx="27048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b="1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986270-04EE-4AFB-810E-4EE8D33D11AB}"/>
              </a:ext>
            </a:extLst>
          </p:cNvPr>
          <p:cNvCxnSpPr/>
          <p:nvPr userDrawn="1"/>
        </p:nvCxnSpPr>
        <p:spPr>
          <a:xfrm>
            <a:off x="2645791" y="1843430"/>
            <a:ext cx="0" cy="2830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80BD4C-34D3-4C65-A833-00905B7592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01145" y="1323109"/>
            <a:ext cx="5222443" cy="408074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72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F9B152-FA19-43EB-AF6D-FC939AEA065B}"/>
              </a:ext>
            </a:extLst>
          </p:cNvPr>
          <p:cNvSpPr txBox="1"/>
          <p:nvPr/>
        </p:nvSpPr>
        <p:spPr>
          <a:xfrm>
            <a:off x="2265218" y="1733600"/>
            <a:ext cx="766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85F57"/>
                </a:solidFill>
                <a:latin typeface="Avenir Book" charset="0"/>
                <a:ea typeface="Avenir Book" charset="0"/>
                <a:cs typeface="Avenir Book" charset="0"/>
              </a:rPr>
              <a:t>Presentation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07944-0199-4925-A7CF-6CBBA3E6E06E}"/>
              </a:ext>
            </a:extLst>
          </p:cNvPr>
          <p:cNvSpPr txBox="1"/>
          <p:nvPr/>
        </p:nvSpPr>
        <p:spPr>
          <a:xfrm>
            <a:off x="2265218" y="2612577"/>
            <a:ext cx="76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B625B"/>
                </a:solidFill>
                <a:latin typeface="Avenir Book" charset="0"/>
                <a:ea typeface="Avenir Book" charset="0"/>
                <a:cs typeface="Avenir Book" charset="0"/>
              </a:rPr>
              <a:t>Presenter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1B97E-4EE1-4CF0-9657-B26131103C95}"/>
              </a:ext>
            </a:extLst>
          </p:cNvPr>
          <p:cNvSpPr txBox="1"/>
          <p:nvPr/>
        </p:nvSpPr>
        <p:spPr>
          <a:xfrm>
            <a:off x="2265218" y="3816256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July 1,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71EC1C-3AD2-4C6C-984B-D5A5AF19447B}"/>
              </a:ext>
            </a:extLst>
          </p:cNvPr>
          <p:cNvSpPr txBox="1"/>
          <p:nvPr userDrawn="1"/>
        </p:nvSpPr>
        <p:spPr>
          <a:xfrm>
            <a:off x="2265218" y="1733600"/>
            <a:ext cx="766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85F57"/>
                </a:solidFill>
                <a:latin typeface="Avenir Book" charset="0"/>
                <a:ea typeface="Avenir Book" charset="0"/>
                <a:cs typeface="Avenir Book" charset="0"/>
              </a:rPr>
              <a:t>Presentation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065A0-2242-4C81-B8A6-E3EEB3905548}"/>
              </a:ext>
            </a:extLst>
          </p:cNvPr>
          <p:cNvSpPr txBox="1"/>
          <p:nvPr userDrawn="1"/>
        </p:nvSpPr>
        <p:spPr>
          <a:xfrm>
            <a:off x="2265218" y="2612577"/>
            <a:ext cx="76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B625B"/>
                </a:solidFill>
                <a:latin typeface="Avenir Book" charset="0"/>
                <a:ea typeface="Avenir Book" charset="0"/>
                <a:cs typeface="Avenir Book" charset="0"/>
              </a:rPr>
              <a:t>Presenter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C5D6F9-F6F2-4C00-BCD6-216A7B8F73C2}"/>
              </a:ext>
            </a:extLst>
          </p:cNvPr>
          <p:cNvSpPr txBox="1"/>
          <p:nvPr userDrawn="1"/>
        </p:nvSpPr>
        <p:spPr>
          <a:xfrm>
            <a:off x="2265218" y="3816256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July 1, 2018</a:t>
            </a:r>
          </a:p>
        </p:txBody>
      </p:sp>
    </p:spTree>
    <p:extLst>
      <p:ext uri="{BB962C8B-B14F-4D97-AF65-F5344CB8AC3E}">
        <p14:creationId xmlns:p14="http://schemas.microsoft.com/office/powerpoint/2010/main" val="3300585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F9B152-FA19-43EB-AF6D-FC939AEA065B}"/>
              </a:ext>
            </a:extLst>
          </p:cNvPr>
          <p:cNvSpPr txBox="1"/>
          <p:nvPr/>
        </p:nvSpPr>
        <p:spPr>
          <a:xfrm>
            <a:off x="2265218" y="1733600"/>
            <a:ext cx="766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85F57"/>
                </a:solidFill>
                <a:latin typeface="Avenir Book" charset="0"/>
                <a:ea typeface="Avenir Book" charset="0"/>
                <a:cs typeface="Avenir Book" charset="0"/>
              </a:rPr>
              <a:t>Presentation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07944-0199-4925-A7CF-6CBBA3E6E06E}"/>
              </a:ext>
            </a:extLst>
          </p:cNvPr>
          <p:cNvSpPr txBox="1"/>
          <p:nvPr/>
        </p:nvSpPr>
        <p:spPr>
          <a:xfrm>
            <a:off x="2265218" y="2612577"/>
            <a:ext cx="76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B625B"/>
                </a:solidFill>
                <a:latin typeface="Avenir Book" charset="0"/>
                <a:ea typeface="Avenir Book" charset="0"/>
                <a:cs typeface="Avenir Book" charset="0"/>
              </a:rPr>
              <a:t>Presenter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1B97E-4EE1-4CF0-9657-B26131103C95}"/>
              </a:ext>
            </a:extLst>
          </p:cNvPr>
          <p:cNvSpPr txBox="1"/>
          <p:nvPr/>
        </p:nvSpPr>
        <p:spPr>
          <a:xfrm>
            <a:off x="2265218" y="3816256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July 1,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71EC1C-3AD2-4C6C-984B-D5A5AF19447B}"/>
              </a:ext>
            </a:extLst>
          </p:cNvPr>
          <p:cNvSpPr txBox="1"/>
          <p:nvPr userDrawn="1"/>
        </p:nvSpPr>
        <p:spPr>
          <a:xfrm>
            <a:off x="2265218" y="1733600"/>
            <a:ext cx="766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85F57"/>
                </a:solidFill>
                <a:latin typeface="Avenir Book" charset="0"/>
                <a:ea typeface="Avenir Book" charset="0"/>
                <a:cs typeface="Avenir Book" charset="0"/>
              </a:rPr>
              <a:t>Presentation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065A0-2242-4C81-B8A6-E3EEB3905548}"/>
              </a:ext>
            </a:extLst>
          </p:cNvPr>
          <p:cNvSpPr txBox="1"/>
          <p:nvPr userDrawn="1"/>
        </p:nvSpPr>
        <p:spPr>
          <a:xfrm>
            <a:off x="2265218" y="2612577"/>
            <a:ext cx="76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B625B"/>
                </a:solidFill>
                <a:latin typeface="Avenir Book" charset="0"/>
                <a:ea typeface="Avenir Book" charset="0"/>
                <a:cs typeface="Avenir Book" charset="0"/>
              </a:rPr>
              <a:t>Presenter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C5D6F9-F6F2-4C00-BCD6-216A7B8F73C2}"/>
              </a:ext>
            </a:extLst>
          </p:cNvPr>
          <p:cNvSpPr txBox="1"/>
          <p:nvPr userDrawn="1"/>
        </p:nvSpPr>
        <p:spPr>
          <a:xfrm>
            <a:off x="2265218" y="3816256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July 1, 2018</a:t>
            </a:r>
          </a:p>
        </p:txBody>
      </p:sp>
    </p:spTree>
    <p:extLst>
      <p:ext uri="{BB962C8B-B14F-4D97-AF65-F5344CB8AC3E}">
        <p14:creationId xmlns:p14="http://schemas.microsoft.com/office/powerpoint/2010/main" val="2352478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0690"/>
            <a:ext cx="10515600" cy="4881227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  <a:lvl2pPr>
              <a:defRPr>
                <a:latin typeface="Avenir" panose="020B0503020203020204" pitchFamily="34" charset="0"/>
              </a:defRPr>
            </a:lvl2pPr>
            <a:lvl3pPr>
              <a:defRPr>
                <a:latin typeface="Avenir" panose="020B0503020203020204" pitchFamily="34" charset="0"/>
              </a:defRPr>
            </a:lvl3pPr>
            <a:lvl4pPr>
              <a:defRPr>
                <a:latin typeface="Avenir" panose="020B0503020203020204" pitchFamily="34" charset="0"/>
              </a:defRPr>
            </a:lvl4pPr>
            <a:lvl5pPr>
              <a:defRPr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619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6E0F1D-E496-4F6A-8885-414D5369C00C}"/>
              </a:ext>
            </a:extLst>
          </p:cNvPr>
          <p:cNvSpPr/>
          <p:nvPr/>
        </p:nvSpPr>
        <p:spPr>
          <a:xfrm>
            <a:off x="4462686" y="2203974"/>
            <a:ext cx="73249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05C56"/>
              </a:solidFill>
              <a:latin typeface="Avenir" panose="020B0503020203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29BA63-0845-4A42-B329-BC480C055DB9}"/>
              </a:ext>
            </a:extLst>
          </p:cNvPr>
          <p:cNvCxnSpPr>
            <a:cxnSpLocks/>
          </p:cNvCxnSpPr>
          <p:nvPr/>
        </p:nvCxnSpPr>
        <p:spPr>
          <a:xfrm>
            <a:off x="4143033" y="2203974"/>
            <a:ext cx="0" cy="193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646385-A462-439A-B9BF-2C9DFE2DD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r="16667"/>
          <a:stretch/>
        </p:blipFill>
        <p:spPr>
          <a:xfrm>
            <a:off x="378367" y="1417822"/>
            <a:ext cx="3511296" cy="3511296"/>
          </a:xfrm>
          <a:prstGeom prst="roundRect">
            <a:avLst>
              <a:gd name="adj" fmla="val 50000"/>
            </a:avLst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AA5022-1459-430D-A392-8DCC6A5AB8EE}"/>
              </a:ext>
            </a:extLst>
          </p:cNvPr>
          <p:cNvSpPr/>
          <p:nvPr userDrawn="1"/>
        </p:nvSpPr>
        <p:spPr>
          <a:xfrm>
            <a:off x="4462686" y="2203974"/>
            <a:ext cx="73249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05C56"/>
              </a:solidFill>
              <a:latin typeface="Avenir" panose="020B0503020203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2181AC-479D-4CD8-9F6B-79D9A71AC3A9}"/>
              </a:ext>
            </a:extLst>
          </p:cNvPr>
          <p:cNvCxnSpPr>
            <a:cxnSpLocks/>
          </p:cNvCxnSpPr>
          <p:nvPr userDrawn="1"/>
        </p:nvCxnSpPr>
        <p:spPr>
          <a:xfrm>
            <a:off x="4143033" y="2203974"/>
            <a:ext cx="0" cy="193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527B4A5-B15C-42BE-BBBD-09520A311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667" r="16667"/>
          <a:stretch/>
        </p:blipFill>
        <p:spPr>
          <a:xfrm>
            <a:off x="378367" y="1417822"/>
            <a:ext cx="3511296" cy="3511296"/>
          </a:xfrm>
          <a:prstGeom prst="roundRect">
            <a:avLst>
              <a:gd name="adj" fmla="val 50000"/>
            </a:avLst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69DF67A-AF1F-4021-BB4D-194A5BFAA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55" y="189477"/>
            <a:ext cx="9065364" cy="655948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2260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70499"/>
            <a:ext cx="5181600" cy="4797486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  <a:lvl2pPr>
              <a:defRPr>
                <a:latin typeface="Avenir" panose="020B0503020203020204" pitchFamily="34" charset="0"/>
              </a:defRPr>
            </a:lvl2pPr>
            <a:lvl3pPr>
              <a:defRPr>
                <a:latin typeface="Avenir" panose="020B0503020203020204" pitchFamily="34" charset="0"/>
              </a:defRPr>
            </a:lvl3pPr>
            <a:lvl4pPr>
              <a:defRPr>
                <a:latin typeface="Avenir" panose="020B0503020203020204" pitchFamily="34" charset="0"/>
              </a:defRPr>
            </a:lvl4pPr>
            <a:lvl5pPr>
              <a:defRPr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70499"/>
            <a:ext cx="5181600" cy="4797486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  <a:lvl2pPr>
              <a:defRPr>
                <a:latin typeface="Avenir" panose="020B0503020203020204" pitchFamily="34" charset="0"/>
              </a:defRPr>
            </a:lvl2pPr>
            <a:lvl3pPr>
              <a:defRPr>
                <a:latin typeface="Avenir" panose="020B0503020203020204" pitchFamily="34" charset="0"/>
              </a:defRPr>
            </a:lvl3pPr>
            <a:lvl4pPr>
              <a:defRPr>
                <a:latin typeface="Avenir" panose="020B0503020203020204" pitchFamily="34" charset="0"/>
              </a:defRPr>
            </a:lvl4pPr>
            <a:lvl5pPr>
              <a:defRPr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CD7F68-D69C-4EED-ADCC-D676E2FF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55" y="189477"/>
            <a:ext cx="9065364" cy="655948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029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Blue-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788F0F-1B5B-7C43-B0E5-BC171C9AE3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197FB6-52E7-CE44-8654-E47CEDD296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39635" y="340388"/>
            <a:ext cx="1512730" cy="1130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FC582F-DA12-CE46-A5BF-8D716DC2E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59"/>
          <a:stretch/>
        </p:blipFill>
        <p:spPr>
          <a:xfrm>
            <a:off x="0" y="1773655"/>
            <a:ext cx="12192000" cy="5084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FBADE8-1C14-1B49-B7C6-25D784891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27" y="3219002"/>
            <a:ext cx="10515600" cy="783402"/>
          </a:xfrm>
          <a:prstGeom prst="rect">
            <a:avLst/>
          </a:prstGeom>
        </p:spPr>
        <p:txBody>
          <a:bodyPr/>
          <a:lstStyle>
            <a:lvl1pPr algn="ctr">
              <a:defRPr sz="54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122DD0-C1BD-374E-B2AB-5BB2791D30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6202" y="4054714"/>
            <a:ext cx="7918450" cy="489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811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5583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EC50-CC11-428C-99E1-D41D2CA6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5B5818-6547-49AD-8F3E-9CE6DB53C422}"/>
              </a:ext>
            </a:extLst>
          </p:cNvPr>
          <p:cNvSpPr/>
          <p:nvPr userDrawn="1"/>
        </p:nvSpPr>
        <p:spPr>
          <a:xfrm>
            <a:off x="370634" y="1780504"/>
            <a:ext cx="21757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b="1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3541D3-3CF2-4FC8-BABF-F523C7D921D4}"/>
              </a:ext>
            </a:extLst>
          </p:cNvPr>
          <p:cNvSpPr/>
          <p:nvPr userDrawn="1"/>
        </p:nvSpPr>
        <p:spPr>
          <a:xfrm>
            <a:off x="2906013" y="1780504"/>
            <a:ext cx="27048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b="1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986270-04EE-4AFB-810E-4EE8D33D11AB}"/>
              </a:ext>
            </a:extLst>
          </p:cNvPr>
          <p:cNvCxnSpPr/>
          <p:nvPr userDrawn="1"/>
        </p:nvCxnSpPr>
        <p:spPr>
          <a:xfrm>
            <a:off x="2645791" y="1843430"/>
            <a:ext cx="0" cy="2830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80BD4C-34D3-4C65-A833-00905B7592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01145" y="1323109"/>
            <a:ext cx="5222443" cy="408074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01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F9B152-FA19-43EB-AF6D-FC939AEA065B}"/>
              </a:ext>
            </a:extLst>
          </p:cNvPr>
          <p:cNvSpPr txBox="1"/>
          <p:nvPr/>
        </p:nvSpPr>
        <p:spPr>
          <a:xfrm>
            <a:off x="2265218" y="1733600"/>
            <a:ext cx="766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85F57"/>
                </a:solidFill>
                <a:latin typeface="Avenir Book" charset="0"/>
                <a:ea typeface="Avenir Book" charset="0"/>
                <a:cs typeface="Avenir Book" charset="0"/>
              </a:rPr>
              <a:t>Presentation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07944-0199-4925-A7CF-6CBBA3E6E06E}"/>
              </a:ext>
            </a:extLst>
          </p:cNvPr>
          <p:cNvSpPr txBox="1"/>
          <p:nvPr/>
        </p:nvSpPr>
        <p:spPr>
          <a:xfrm>
            <a:off x="2265218" y="2612577"/>
            <a:ext cx="76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B625B"/>
                </a:solidFill>
                <a:latin typeface="Avenir Book" charset="0"/>
                <a:ea typeface="Avenir Book" charset="0"/>
                <a:cs typeface="Avenir Book" charset="0"/>
              </a:rPr>
              <a:t>Presenter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1B97E-4EE1-4CF0-9657-B26131103C95}"/>
              </a:ext>
            </a:extLst>
          </p:cNvPr>
          <p:cNvSpPr txBox="1"/>
          <p:nvPr/>
        </p:nvSpPr>
        <p:spPr>
          <a:xfrm>
            <a:off x="2265218" y="3816256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July 1,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71EC1C-3AD2-4C6C-984B-D5A5AF19447B}"/>
              </a:ext>
            </a:extLst>
          </p:cNvPr>
          <p:cNvSpPr txBox="1"/>
          <p:nvPr userDrawn="1"/>
        </p:nvSpPr>
        <p:spPr>
          <a:xfrm>
            <a:off x="2265218" y="1733600"/>
            <a:ext cx="766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85F57"/>
                </a:solidFill>
                <a:latin typeface="Avenir Book" charset="0"/>
                <a:ea typeface="Avenir Book" charset="0"/>
                <a:cs typeface="Avenir Book" charset="0"/>
              </a:rPr>
              <a:t>Presentation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065A0-2242-4C81-B8A6-E3EEB3905548}"/>
              </a:ext>
            </a:extLst>
          </p:cNvPr>
          <p:cNvSpPr txBox="1"/>
          <p:nvPr userDrawn="1"/>
        </p:nvSpPr>
        <p:spPr>
          <a:xfrm>
            <a:off x="2265218" y="2612577"/>
            <a:ext cx="76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B625B"/>
                </a:solidFill>
                <a:latin typeface="Avenir Book" charset="0"/>
                <a:ea typeface="Avenir Book" charset="0"/>
                <a:cs typeface="Avenir Book" charset="0"/>
              </a:rPr>
              <a:t>Presenter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C5D6F9-F6F2-4C00-BCD6-216A7B8F73C2}"/>
              </a:ext>
            </a:extLst>
          </p:cNvPr>
          <p:cNvSpPr txBox="1"/>
          <p:nvPr userDrawn="1"/>
        </p:nvSpPr>
        <p:spPr>
          <a:xfrm>
            <a:off x="2265218" y="3816256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July 1, 2018</a:t>
            </a:r>
          </a:p>
        </p:txBody>
      </p:sp>
    </p:spTree>
    <p:extLst>
      <p:ext uri="{BB962C8B-B14F-4D97-AF65-F5344CB8AC3E}">
        <p14:creationId xmlns:p14="http://schemas.microsoft.com/office/powerpoint/2010/main" val="4277408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F9B152-FA19-43EB-AF6D-FC939AEA065B}"/>
              </a:ext>
            </a:extLst>
          </p:cNvPr>
          <p:cNvSpPr txBox="1"/>
          <p:nvPr/>
        </p:nvSpPr>
        <p:spPr>
          <a:xfrm>
            <a:off x="2265218" y="1733600"/>
            <a:ext cx="766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85F57"/>
                </a:solidFill>
                <a:latin typeface="Avenir Book" charset="0"/>
                <a:ea typeface="Avenir Book" charset="0"/>
                <a:cs typeface="Avenir Book" charset="0"/>
              </a:rPr>
              <a:t>Presentation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07944-0199-4925-A7CF-6CBBA3E6E06E}"/>
              </a:ext>
            </a:extLst>
          </p:cNvPr>
          <p:cNvSpPr txBox="1"/>
          <p:nvPr/>
        </p:nvSpPr>
        <p:spPr>
          <a:xfrm>
            <a:off x="2265218" y="2612577"/>
            <a:ext cx="76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B625B"/>
                </a:solidFill>
                <a:latin typeface="Avenir Book" charset="0"/>
                <a:ea typeface="Avenir Book" charset="0"/>
                <a:cs typeface="Avenir Book" charset="0"/>
              </a:rPr>
              <a:t>Presenter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1B97E-4EE1-4CF0-9657-B26131103C95}"/>
              </a:ext>
            </a:extLst>
          </p:cNvPr>
          <p:cNvSpPr txBox="1"/>
          <p:nvPr/>
        </p:nvSpPr>
        <p:spPr>
          <a:xfrm>
            <a:off x="2265218" y="3816256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July 1,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71EC1C-3AD2-4C6C-984B-D5A5AF19447B}"/>
              </a:ext>
            </a:extLst>
          </p:cNvPr>
          <p:cNvSpPr txBox="1"/>
          <p:nvPr userDrawn="1"/>
        </p:nvSpPr>
        <p:spPr>
          <a:xfrm>
            <a:off x="2265218" y="1733600"/>
            <a:ext cx="766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85F57"/>
                </a:solidFill>
                <a:latin typeface="Avenir Book" charset="0"/>
                <a:ea typeface="Avenir Book" charset="0"/>
                <a:cs typeface="Avenir Book" charset="0"/>
              </a:rPr>
              <a:t>Presentation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065A0-2242-4C81-B8A6-E3EEB3905548}"/>
              </a:ext>
            </a:extLst>
          </p:cNvPr>
          <p:cNvSpPr txBox="1"/>
          <p:nvPr userDrawn="1"/>
        </p:nvSpPr>
        <p:spPr>
          <a:xfrm>
            <a:off x="2265218" y="2612577"/>
            <a:ext cx="76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B625B"/>
                </a:solidFill>
                <a:latin typeface="Avenir Book" charset="0"/>
                <a:ea typeface="Avenir Book" charset="0"/>
                <a:cs typeface="Avenir Book" charset="0"/>
              </a:rPr>
              <a:t>Presenter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C5D6F9-F6F2-4C00-BCD6-216A7B8F73C2}"/>
              </a:ext>
            </a:extLst>
          </p:cNvPr>
          <p:cNvSpPr txBox="1"/>
          <p:nvPr userDrawn="1"/>
        </p:nvSpPr>
        <p:spPr>
          <a:xfrm>
            <a:off x="2265218" y="3816256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July 1, 2018</a:t>
            </a:r>
          </a:p>
        </p:txBody>
      </p:sp>
    </p:spTree>
    <p:extLst>
      <p:ext uri="{BB962C8B-B14F-4D97-AF65-F5344CB8AC3E}">
        <p14:creationId xmlns:p14="http://schemas.microsoft.com/office/powerpoint/2010/main" val="33109149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0690"/>
            <a:ext cx="10515600" cy="4881227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  <a:lvl2pPr>
              <a:defRPr>
                <a:latin typeface="Avenir" panose="020B0503020203020204" pitchFamily="34" charset="0"/>
              </a:defRPr>
            </a:lvl2pPr>
            <a:lvl3pPr>
              <a:defRPr>
                <a:latin typeface="Avenir" panose="020B0503020203020204" pitchFamily="34" charset="0"/>
              </a:defRPr>
            </a:lvl3pPr>
            <a:lvl4pPr>
              <a:defRPr>
                <a:latin typeface="Avenir" panose="020B0503020203020204" pitchFamily="34" charset="0"/>
              </a:defRPr>
            </a:lvl4pPr>
            <a:lvl5pPr>
              <a:defRPr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1842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6E0F1D-E496-4F6A-8885-414D5369C00C}"/>
              </a:ext>
            </a:extLst>
          </p:cNvPr>
          <p:cNvSpPr/>
          <p:nvPr/>
        </p:nvSpPr>
        <p:spPr>
          <a:xfrm>
            <a:off x="4462686" y="2203974"/>
            <a:ext cx="73249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05C56"/>
              </a:solidFill>
              <a:latin typeface="Avenir" panose="020B0503020203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29BA63-0845-4A42-B329-BC480C055DB9}"/>
              </a:ext>
            </a:extLst>
          </p:cNvPr>
          <p:cNvCxnSpPr>
            <a:cxnSpLocks/>
          </p:cNvCxnSpPr>
          <p:nvPr/>
        </p:nvCxnSpPr>
        <p:spPr>
          <a:xfrm>
            <a:off x="4143033" y="2203974"/>
            <a:ext cx="0" cy="193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646385-A462-439A-B9BF-2C9DFE2DD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r="16667"/>
          <a:stretch/>
        </p:blipFill>
        <p:spPr>
          <a:xfrm>
            <a:off x="378367" y="1417822"/>
            <a:ext cx="3511296" cy="3511296"/>
          </a:xfrm>
          <a:prstGeom prst="roundRect">
            <a:avLst>
              <a:gd name="adj" fmla="val 50000"/>
            </a:avLst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AA5022-1459-430D-A392-8DCC6A5AB8EE}"/>
              </a:ext>
            </a:extLst>
          </p:cNvPr>
          <p:cNvSpPr/>
          <p:nvPr userDrawn="1"/>
        </p:nvSpPr>
        <p:spPr>
          <a:xfrm>
            <a:off x="4462686" y="2203974"/>
            <a:ext cx="73249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05C56"/>
              </a:solidFill>
              <a:latin typeface="Avenir" panose="020B0503020203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2181AC-479D-4CD8-9F6B-79D9A71AC3A9}"/>
              </a:ext>
            </a:extLst>
          </p:cNvPr>
          <p:cNvCxnSpPr>
            <a:cxnSpLocks/>
          </p:cNvCxnSpPr>
          <p:nvPr userDrawn="1"/>
        </p:nvCxnSpPr>
        <p:spPr>
          <a:xfrm>
            <a:off x="4143033" y="2203974"/>
            <a:ext cx="0" cy="193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527B4A5-B15C-42BE-BBBD-09520A311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667" r="16667"/>
          <a:stretch/>
        </p:blipFill>
        <p:spPr>
          <a:xfrm>
            <a:off x="378367" y="1417822"/>
            <a:ext cx="3511296" cy="3511296"/>
          </a:xfrm>
          <a:prstGeom prst="roundRect">
            <a:avLst>
              <a:gd name="adj" fmla="val 50000"/>
            </a:avLst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69DF67A-AF1F-4021-BB4D-194A5BFAA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55" y="189477"/>
            <a:ext cx="9065364" cy="655948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3997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70499"/>
            <a:ext cx="5181600" cy="4797486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  <a:lvl2pPr>
              <a:defRPr>
                <a:latin typeface="Avenir" panose="020B0503020203020204" pitchFamily="34" charset="0"/>
              </a:defRPr>
            </a:lvl2pPr>
            <a:lvl3pPr>
              <a:defRPr>
                <a:latin typeface="Avenir" panose="020B0503020203020204" pitchFamily="34" charset="0"/>
              </a:defRPr>
            </a:lvl3pPr>
            <a:lvl4pPr>
              <a:defRPr>
                <a:latin typeface="Avenir" panose="020B0503020203020204" pitchFamily="34" charset="0"/>
              </a:defRPr>
            </a:lvl4pPr>
            <a:lvl5pPr>
              <a:defRPr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70499"/>
            <a:ext cx="5181600" cy="4797486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  <a:lvl2pPr>
              <a:defRPr>
                <a:latin typeface="Avenir" panose="020B0503020203020204" pitchFamily="34" charset="0"/>
              </a:defRPr>
            </a:lvl2pPr>
            <a:lvl3pPr>
              <a:defRPr>
                <a:latin typeface="Avenir" panose="020B0503020203020204" pitchFamily="34" charset="0"/>
              </a:defRPr>
            </a:lvl3pPr>
            <a:lvl4pPr>
              <a:defRPr>
                <a:latin typeface="Avenir" panose="020B0503020203020204" pitchFamily="34" charset="0"/>
              </a:defRPr>
            </a:lvl4pPr>
            <a:lvl5pPr>
              <a:defRPr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CD7F68-D69C-4EED-ADCC-D676E2FF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55" y="189477"/>
            <a:ext cx="9065364" cy="655948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7209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0186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EC50-CC11-428C-99E1-D41D2CA6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5B5818-6547-49AD-8F3E-9CE6DB53C422}"/>
              </a:ext>
            </a:extLst>
          </p:cNvPr>
          <p:cNvSpPr/>
          <p:nvPr userDrawn="1"/>
        </p:nvSpPr>
        <p:spPr>
          <a:xfrm>
            <a:off x="370634" y="1780504"/>
            <a:ext cx="21757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b="1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3541D3-3CF2-4FC8-BABF-F523C7D921D4}"/>
              </a:ext>
            </a:extLst>
          </p:cNvPr>
          <p:cNvSpPr/>
          <p:nvPr userDrawn="1"/>
        </p:nvSpPr>
        <p:spPr>
          <a:xfrm>
            <a:off x="2906013" y="1780504"/>
            <a:ext cx="27048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b="1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986270-04EE-4AFB-810E-4EE8D33D11AB}"/>
              </a:ext>
            </a:extLst>
          </p:cNvPr>
          <p:cNvCxnSpPr/>
          <p:nvPr userDrawn="1"/>
        </p:nvCxnSpPr>
        <p:spPr>
          <a:xfrm>
            <a:off x="2645791" y="1843430"/>
            <a:ext cx="0" cy="2830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80BD4C-34D3-4C65-A833-00905B7592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01145" y="1323109"/>
            <a:ext cx="5222443" cy="408074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654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F9B152-FA19-43EB-AF6D-FC939AEA065B}"/>
              </a:ext>
            </a:extLst>
          </p:cNvPr>
          <p:cNvSpPr txBox="1"/>
          <p:nvPr/>
        </p:nvSpPr>
        <p:spPr>
          <a:xfrm>
            <a:off x="2265218" y="1733600"/>
            <a:ext cx="766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85F57"/>
                </a:solidFill>
                <a:latin typeface="Avenir Book" charset="0"/>
                <a:ea typeface="Avenir Book" charset="0"/>
                <a:cs typeface="Avenir Book" charset="0"/>
              </a:rPr>
              <a:t>Presentation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07944-0199-4925-A7CF-6CBBA3E6E06E}"/>
              </a:ext>
            </a:extLst>
          </p:cNvPr>
          <p:cNvSpPr txBox="1"/>
          <p:nvPr/>
        </p:nvSpPr>
        <p:spPr>
          <a:xfrm>
            <a:off x="2265218" y="2612577"/>
            <a:ext cx="76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B625B"/>
                </a:solidFill>
                <a:latin typeface="Avenir Book" charset="0"/>
                <a:ea typeface="Avenir Book" charset="0"/>
                <a:cs typeface="Avenir Book" charset="0"/>
              </a:rPr>
              <a:t>Presenter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1B97E-4EE1-4CF0-9657-B26131103C95}"/>
              </a:ext>
            </a:extLst>
          </p:cNvPr>
          <p:cNvSpPr txBox="1"/>
          <p:nvPr/>
        </p:nvSpPr>
        <p:spPr>
          <a:xfrm>
            <a:off x="2265218" y="3816256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July 1,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71EC1C-3AD2-4C6C-984B-D5A5AF19447B}"/>
              </a:ext>
            </a:extLst>
          </p:cNvPr>
          <p:cNvSpPr txBox="1"/>
          <p:nvPr userDrawn="1"/>
        </p:nvSpPr>
        <p:spPr>
          <a:xfrm>
            <a:off x="2265218" y="1733600"/>
            <a:ext cx="766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85F57"/>
                </a:solidFill>
                <a:latin typeface="Avenir Book" charset="0"/>
                <a:ea typeface="Avenir Book" charset="0"/>
                <a:cs typeface="Avenir Book" charset="0"/>
              </a:rPr>
              <a:t>Presentation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065A0-2242-4C81-B8A6-E3EEB3905548}"/>
              </a:ext>
            </a:extLst>
          </p:cNvPr>
          <p:cNvSpPr txBox="1"/>
          <p:nvPr userDrawn="1"/>
        </p:nvSpPr>
        <p:spPr>
          <a:xfrm>
            <a:off x="2265218" y="2612577"/>
            <a:ext cx="76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B625B"/>
                </a:solidFill>
                <a:latin typeface="Avenir Book" charset="0"/>
                <a:ea typeface="Avenir Book" charset="0"/>
                <a:cs typeface="Avenir Book" charset="0"/>
              </a:rPr>
              <a:t>Presenter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C5D6F9-F6F2-4C00-BCD6-216A7B8F73C2}"/>
              </a:ext>
            </a:extLst>
          </p:cNvPr>
          <p:cNvSpPr txBox="1"/>
          <p:nvPr userDrawn="1"/>
        </p:nvSpPr>
        <p:spPr>
          <a:xfrm>
            <a:off x="2265218" y="3816256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July 1, 2018</a:t>
            </a:r>
          </a:p>
        </p:txBody>
      </p:sp>
    </p:spTree>
    <p:extLst>
      <p:ext uri="{BB962C8B-B14F-4D97-AF65-F5344CB8AC3E}">
        <p14:creationId xmlns:p14="http://schemas.microsoft.com/office/powerpoint/2010/main" val="1748865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Gray-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788F0F-1B5B-7C43-B0E5-BC171C9AE3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197FB6-52E7-CE44-8654-E47CEDD296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39635" y="340388"/>
            <a:ext cx="1512730" cy="1130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D0E525-12F3-344C-8B04-20D7AD58B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59"/>
          <a:stretch/>
        </p:blipFill>
        <p:spPr>
          <a:xfrm>
            <a:off x="0" y="1773655"/>
            <a:ext cx="12192000" cy="5084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FBADE8-1C14-1B49-B7C6-25D784891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27" y="3219002"/>
            <a:ext cx="10515600" cy="783402"/>
          </a:xfrm>
          <a:prstGeom prst="rect">
            <a:avLst/>
          </a:prstGeom>
        </p:spPr>
        <p:txBody>
          <a:bodyPr/>
          <a:lstStyle>
            <a:lvl1pPr algn="ctr">
              <a:defRPr sz="54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122DD0-C1BD-374E-B2AB-5BB2791D30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6202" y="4054714"/>
            <a:ext cx="7918450" cy="489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6740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F9B152-FA19-43EB-AF6D-FC939AEA065B}"/>
              </a:ext>
            </a:extLst>
          </p:cNvPr>
          <p:cNvSpPr txBox="1"/>
          <p:nvPr/>
        </p:nvSpPr>
        <p:spPr>
          <a:xfrm>
            <a:off x="2265218" y="1733600"/>
            <a:ext cx="766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85F57"/>
                </a:solidFill>
                <a:latin typeface="Avenir Book" charset="0"/>
                <a:ea typeface="Avenir Book" charset="0"/>
                <a:cs typeface="Avenir Book" charset="0"/>
              </a:rPr>
              <a:t>Presentation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07944-0199-4925-A7CF-6CBBA3E6E06E}"/>
              </a:ext>
            </a:extLst>
          </p:cNvPr>
          <p:cNvSpPr txBox="1"/>
          <p:nvPr/>
        </p:nvSpPr>
        <p:spPr>
          <a:xfrm>
            <a:off x="2265218" y="2612577"/>
            <a:ext cx="76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B625B"/>
                </a:solidFill>
                <a:latin typeface="Avenir Book" charset="0"/>
                <a:ea typeface="Avenir Book" charset="0"/>
                <a:cs typeface="Avenir Book" charset="0"/>
              </a:rPr>
              <a:t>Presenter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1B97E-4EE1-4CF0-9657-B26131103C95}"/>
              </a:ext>
            </a:extLst>
          </p:cNvPr>
          <p:cNvSpPr txBox="1"/>
          <p:nvPr/>
        </p:nvSpPr>
        <p:spPr>
          <a:xfrm>
            <a:off x="2265218" y="3816256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July 1,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71EC1C-3AD2-4C6C-984B-D5A5AF19447B}"/>
              </a:ext>
            </a:extLst>
          </p:cNvPr>
          <p:cNvSpPr txBox="1"/>
          <p:nvPr userDrawn="1"/>
        </p:nvSpPr>
        <p:spPr>
          <a:xfrm>
            <a:off x="2265218" y="1733600"/>
            <a:ext cx="766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85F57"/>
                </a:solidFill>
                <a:latin typeface="Avenir Book" charset="0"/>
                <a:ea typeface="Avenir Book" charset="0"/>
                <a:cs typeface="Avenir Book" charset="0"/>
              </a:rPr>
              <a:t>Presentation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065A0-2242-4C81-B8A6-E3EEB3905548}"/>
              </a:ext>
            </a:extLst>
          </p:cNvPr>
          <p:cNvSpPr txBox="1"/>
          <p:nvPr userDrawn="1"/>
        </p:nvSpPr>
        <p:spPr>
          <a:xfrm>
            <a:off x="2265218" y="2612577"/>
            <a:ext cx="76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B625B"/>
                </a:solidFill>
                <a:latin typeface="Avenir Book" charset="0"/>
                <a:ea typeface="Avenir Book" charset="0"/>
                <a:cs typeface="Avenir Book" charset="0"/>
              </a:rPr>
              <a:t>Presenter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C5D6F9-F6F2-4C00-BCD6-216A7B8F73C2}"/>
              </a:ext>
            </a:extLst>
          </p:cNvPr>
          <p:cNvSpPr txBox="1"/>
          <p:nvPr userDrawn="1"/>
        </p:nvSpPr>
        <p:spPr>
          <a:xfrm>
            <a:off x="2265218" y="3816256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July 1, 2018</a:t>
            </a:r>
          </a:p>
        </p:txBody>
      </p:sp>
    </p:spTree>
    <p:extLst>
      <p:ext uri="{BB962C8B-B14F-4D97-AF65-F5344CB8AC3E}">
        <p14:creationId xmlns:p14="http://schemas.microsoft.com/office/powerpoint/2010/main" val="38856553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0690"/>
            <a:ext cx="10515600" cy="4881227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  <a:lvl2pPr>
              <a:defRPr>
                <a:latin typeface="Avenir" panose="020B0503020203020204" pitchFamily="34" charset="0"/>
              </a:defRPr>
            </a:lvl2pPr>
            <a:lvl3pPr>
              <a:defRPr>
                <a:latin typeface="Avenir" panose="020B0503020203020204" pitchFamily="34" charset="0"/>
              </a:defRPr>
            </a:lvl3pPr>
            <a:lvl4pPr>
              <a:defRPr>
                <a:latin typeface="Avenir" panose="020B0503020203020204" pitchFamily="34" charset="0"/>
              </a:defRPr>
            </a:lvl4pPr>
            <a:lvl5pPr>
              <a:defRPr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5209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6E0F1D-E496-4F6A-8885-414D5369C00C}"/>
              </a:ext>
            </a:extLst>
          </p:cNvPr>
          <p:cNvSpPr/>
          <p:nvPr/>
        </p:nvSpPr>
        <p:spPr>
          <a:xfrm>
            <a:off x="4462686" y="2203974"/>
            <a:ext cx="73249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05C56"/>
              </a:solidFill>
              <a:latin typeface="Avenir" panose="020B0503020203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29BA63-0845-4A42-B329-BC480C055DB9}"/>
              </a:ext>
            </a:extLst>
          </p:cNvPr>
          <p:cNvCxnSpPr>
            <a:cxnSpLocks/>
          </p:cNvCxnSpPr>
          <p:nvPr/>
        </p:nvCxnSpPr>
        <p:spPr>
          <a:xfrm>
            <a:off x="4143033" y="2203974"/>
            <a:ext cx="0" cy="193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646385-A462-439A-B9BF-2C9DFE2DD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r="16667"/>
          <a:stretch/>
        </p:blipFill>
        <p:spPr>
          <a:xfrm>
            <a:off x="378367" y="1417822"/>
            <a:ext cx="3511296" cy="3511296"/>
          </a:xfrm>
          <a:prstGeom prst="roundRect">
            <a:avLst>
              <a:gd name="adj" fmla="val 50000"/>
            </a:avLst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AA5022-1459-430D-A392-8DCC6A5AB8EE}"/>
              </a:ext>
            </a:extLst>
          </p:cNvPr>
          <p:cNvSpPr/>
          <p:nvPr userDrawn="1"/>
        </p:nvSpPr>
        <p:spPr>
          <a:xfrm>
            <a:off x="4462686" y="2203974"/>
            <a:ext cx="73249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05C56"/>
              </a:solidFill>
              <a:latin typeface="Avenir" panose="020B0503020203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2181AC-479D-4CD8-9F6B-79D9A71AC3A9}"/>
              </a:ext>
            </a:extLst>
          </p:cNvPr>
          <p:cNvCxnSpPr>
            <a:cxnSpLocks/>
          </p:cNvCxnSpPr>
          <p:nvPr userDrawn="1"/>
        </p:nvCxnSpPr>
        <p:spPr>
          <a:xfrm>
            <a:off x="4143033" y="2203974"/>
            <a:ext cx="0" cy="193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527B4A5-B15C-42BE-BBBD-09520A311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667" r="16667"/>
          <a:stretch/>
        </p:blipFill>
        <p:spPr>
          <a:xfrm>
            <a:off x="378367" y="1417822"/>
            <a:ext cx="3511296" cy="3511296"/>
          </a:xfrm>
          <a:prstGeom prst="roundRect">
            <a:avLst>
              <a:gd name="adj" fmla="val 50000"/>
            </a:avLst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69DF67A-AF1F-4021-BB4D-194A5BFAA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55" y="189477"/>
            <a:ext cx="9065364" cy="655948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471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70499"/>
            <a:ext cx="5181600" cy="4797486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  <a:lvl2pPr>
              <a:defRPr>
                <a:latin typeface="Avenir" panose="020B0503020203020204" pitchFamily="34" charset="0"/>
              </a:defRPr>
            </a:lvl2pPr>
            <a:lvl3pPr>
              <a:defRPr>
                <a:latin typeface="Avenir" panose="020B0503020203020204" pitchFamily="34" charset="0"/>
              </a:defRPr>
            </a:lvl3pPr>
            <a:lvl4pPr>
              <a:defRPr>
                <a:latin typeface="Avenir" panose="020B0503020203020204" pitchFamily="34" charset="0"/>
              </a:defRPr>
            </a:lvl4pPr>
            <a:lvl5pPr>
              <a:defRPr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70499"/>
            <a:ext cx="5181600" cy="4797486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  <a:lvl2pPr>
              <a:defRPr>
                <a:latin typeface="Avenir" panose="020B0503020203020204" pitchFamily="34" charset="0"/>
              </a:defRPr>
            </a:lvl2pPr>
            <a:lvl3pPr>
              <a:defRPr>
                <a:latin typeface="Avenir" panose="020B0503020203020204" pitchFamily="34" charset="0"/>
              </a:defRPr>
            </a:lvl3pPr>
            <a:lvl4pPr>
              <a:defRPr>
                <a:latin typeface="Avenir" panose="020B0503020203020204" pitchFamily="34" charset="0"/>
              </a:defRPr>
            </a:lvl4pPr>
            <a:lvl5pPr>
              <a:defRPr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CD7F68-D69C-4EED-ADCC-D676E2FF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55" y="189477"/>
            <a:ext cx="9065364" cy="655948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456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51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EC50-CC11-428C-99E1-D41D2CA6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5B5818-6547-49AD-8F3E-9CE6DB53C422}"/>
              </a:ext>
            </a:extLst>
          </p:cNvPr>
          <p:cNvSpPr/>
          <p:nvPr userDrawn="1"/>
        </p:nvSpPr>
        <p:spPr>
          <a:xfrm>
            <a:off x="370634" y="1780504"/>
            <a:ext cx="21757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b="1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3541D3-3CF2-4FC8-BABF-F523C7D921D4}"/>
              </a:ext>
            </a:extLst>
          </p:cNvPr>
          <p:cNvSpPr/>
          <p:nvPr userDrawn="1"/>
        </p:nvSpPr>
        <p:spPr>
          <a:xfrm>
            <a:off x="2906013" y="1780504"/>
            <a:ext cx="27048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b="1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986270-04EE-4AFB-810E-4EE8D33D11AB}"/>
              </a:ext>
            </a:extLst>
          </p:cNvPr>
          <p:cNvCxnSpPr/>
          <p:nvPr userDrawn="1"/>
        </p:nvCxnSpPr>
        <p:spPr>
          <a:xfrm>
            <a:off x="2645791" y="1843430"/>
            <a:ext cx="0" cy="2830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80BD4C-34D3-4C65-A833-00905B7592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01145" y="1323109"/>
            <a:ext cx="5222443" cy="408074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26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F9B152-FA19-43EB-AF6D-FC939AEA065B}"/>
              </a:ext>
            </a:extLst>
          </p:cNvPr>
          <p:cNvSpPr txBox="1"/>
          <p:nvPr/>
        </p:nvSpPr>
        <p:spPr>
          <a:xfrm>
            <a:off x="2265218" y="1733600"/>
            <a:ext cx="766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85F57"/>
                </a:solidFill>
                <a:latin typeface="Avenir Book" charset="0"/>
                <a:ea typeface="Avenir Book" charset="0"/>
                <a:cs typeface="Avenir Book" charset="0"/>
              </a:rPr>
              <a:t>Presentation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07944-0199-4925-A7CF-6CBBA3E6E06E}"/>
              </a:ext>
            </a:extLst>
          </p:cNvPr>
          <p:cNvSpPr txBox="1"/>
          <p:nvPr/>
        </p:nvSpPr>
        <p:spPr>
          <a:xfrm>
            <a:off x="2265218" y="2612577"/>
            <a:ext cx="76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B625B"/>
                </a:solidFill>
                <a:latin typeface="Avenir Book" charset="0"/>
                <a:ea typeface="Avenir Book" charset="0"/>
                <a:cs typeface="Avenir Book" charset="0"/>
              </a:rPr>
              <a:t>Presenter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1B97E-4EE1-4CF0-9657-B26131103C95}"/>
              </a:ext>
            </a:extLst>
          </p:cNvPr>
          <p:cNvSpPr txBox="1"/>
          <p:nvPr/>
        </p:nvSpPr>
        <p:spPr>
          <a:xfrm>
            <a:off x="2265218" y="3816256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July 1,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71EC1C-3AD2-4C6C-984B-D5A5AF19447B}"/>
              </a:ext>
            </a:extLst>
          </p:cNvPr>
          <p:cNvSpPr txBox="1"/>
          <p:nvPr userDrawn="1"/>
        </p:nvSpPr>
        <p:spPr>
          <a:xfrm>
            <a:off x="2265218" y="1733600"/>
            <a:ext cx="766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85F57"/>
                </a:solidFill>
                <a:latin typeface="Avenir Book" charset="0"/>
                <a:ea typeface="Avenir Book" charset="0"/>
                <a:cs typeface="Avenir Book" charset="0"/>
              </a:rPr>
              <a:t>Presentation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065A0-2242-4C81-B8A6-E3EEB3905548}"/>
              </a:ext>
            </a:extLst>
          </p:cNvPr>
          <p:cNvSpPr txBox="1"/>
          <p:nvPr userDrawn="1"/>
        </p:nvSpPr>
        <p:spPr>
          <a:xfrm>
            <a:off x="2265218" y="2612577"/>
            <a:ext cx="76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B625B"/>
                </a:solidFill>
                <a:latin typeface="Avenir Book" charset="0"/>
                <a:ea typeface="Avenir Book" charset="0"/>
                <a:cs typeface="Avenir Book" charset="0"/>
              </a:rPr>
              <a:t>Presenter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C5D6F9-F6F2-4C00-BCD6-216A7B8F73C2}"/>
              </a:ext>
            </a:extLst>
          </p:cNvPr>
          <p:cNvSpPr txBox="1"/>
          <p:nvPr userDrawn="1"/>
        </p:nvSpPr>
        <p:spPr>
          <a:xfrm>
            <a:off x="2265218" y="3816256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July 1, 2018</a:t>
            </a:r>
          </a:p>
        </p:txBody>
      </p:sp>
    </p:spTree>
    <p:extLst>
      <p:ext uri="{BB962C8B-B14F-4D97-AF65-F5344CB8AC3E}">
        <p14:creationId xmlns:p14="http://schemas.microsoft.com/office/powerpoint/2010/main" val="40271341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0690"/>
            <a:ext cx="10515600" cy="4881227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  <a:lvl2pPr>
              <a:defRPr>
                <a:latin typeface="Avenir" panose="020B0503020203020204" pitchFamily="34" charset="0"/>
              </a:defRPr>
            </a:lvl2pPr>
            <a:lvl3pPr>
              <a:defRPr>
                <a:latin typeface="Avenir" panose="020B0503020203020204" pitchFamily="34" charset="0"/>
              </a:defRPr>
            </a:lvl3pPr>
            <a:lvl4pPr>
              <a:defRPr>
                <a:latin typeface="Avenir" panose="020B0503020203020204" pitchFamily="34" charset="0"/>
              </a:defRPr>
            </a:lvl4pPr>
            <a:lvl5pPr>
              <a:defRPr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2607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6E0F1D-E496-4F6A-8885-414D5369C00C}"/>
              </a:ext>
            </a:extLst>
          </p:cNvPr>
          <p:cNvSpPr/>
          <p:nvPr/>
        </p:nvSpPr>
        <p:spPr>
          <a:xfrm>
            <a:off x="4462686" y="2203974"/>
            <a:ext cx="73249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05C56"/>
              </a:solidFill>
              <a:latin typeface="Avenir" panose="020B0503020203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29BA63-0845-4A42-B329-BC480C055DB9}"/>
              </a:ext>
            </a:extLst>
          </p:cNvPr>
          <p:cNvCxnSpPr>
            <a:cxnSpLocks/>
          </p:cNvCxnSpPr>
          <p:nvPr/>
        </p:nvCxnSpPr>
        <p:spPr>
          <a:xfrm>
            <a:off x="4143033" y="2203974"/>
            <a:ext cx="0" cy="193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646385-A462-439A-B9BF-2C9DFE2DD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r="16667"/>
          <a:stretch/>
        </p:blipFill>
        <p:spPr>
          <a:xfrm>
            <a:off x="378367" y="1417822"/>
            <a:ext cx="3511296" cy="3511296"/>
          </a:xfrm>
          <a:prstGeom prst="roundRect">
            <a:avLst>
              <a:gd name="adj" fmla="val 50000"/>
            </a:avLst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AA5022-1459-430D-A392-8DCC6A5AB8EE}"/>
              </a:ext>
            </a:extLst>
          </p:cNvPr>
          <p:cNvSpPr/>
          <p:nvPr userDrawn="1"/>
        </p:nvSpPr>
        <p:spPr>
          <a:xfrm>
            <a:off x="4462686" y="2203974"/>
            <a:ext cx="73249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05C56"/>
              </a:solidFill>
              <a:latin typeface="Avenir" panose="020B0503020203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2181AC-479D-4CD8-9F6B-79D9A71AC3A9}"/>
              </a:ext>
            </a:extLst>
          </p:cNvPr>
          <p:cNvCxnSpPr>
            <a:cxnSpLocks/>
          </p:cNvCxnSpPr>
          <p:nvPr userDrawn="1"/>
        </p:nvCxnSpPr>
        <p:spPr>
          <a:xfrm>
            <a:off x="4143033" y="2203974"/>
            <a:ext cx="0" cy="193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527B4A5-B15C-42BE-BBBD-09520A311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667" r="16667"/>
          <a:stretch/>
        </p:blipFill>
        <p:spPr>
          <a:xfrm>
            <a:off x="378367" y="1417822"/>
            <a:ext cx="3511296" cy="3511296"/>
          </a:xfrm>
          <a:prstGeom prst="roundRect">
            <a:avLst>
              <a:gd name="adj" fmla="val 50000"/>
            </a:avLst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69DF67A-AF1F-4021-BB4D-194A5BFAA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55" y="189477"/>
            <a:ext cx="9065364" cy="655948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4998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70499"/>
            <a:ext cx="5181600" cy="4797486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  <a:lvl2pPr>
              <a:defRPr>
                <a:latin typeface="Avenir" panose="020B0503020203020204" pitchFamily="34" charset="0"/>
              </a:defRPr>
            </a:lvl2pPr>
            <a:lvl3pPr>
              <a:defRPr>
                <a:latin typeface="Avenir" panose="020B0503020203020204" pitchFamily="34" charset="0"/>
              </a:defRPr>
            </a:lvl3pPr>
            <a:lvl4pPr>
              <a:defRPr>
                <a:latin typeface="Avenir" panose="020B0503020203020204" pitchFamily="34" charset="0"/>
              </a:defRPr>
            </a:lvl4pPr>
            <a:lvl5pPr>
              <a:defRPr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70499"/>
            <a:ext cx="5181600" cy="4797486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  <a:lvl2pPr>
              <a:defRPr>
                <a:latin typeface="Avenir" panose="020B0503020203020204" pitchFamily="34" charset="0"/>
              </a:defRPr>
            </a:lvl2pPr>
            <a:lvl3pPr>
              <a:defRPr>
                <a:latin typeface="Avenir" panose="020B0503020203020204" pitchFamily="34" charset="0"/>
              </a:defRPr>
            </a:lvl3pPr>
            <a:lvl4pPr>
              <a:defRPr>
                <a:latin typeface="Avenir" panose="020B0503020203020204" pitchFamily="34" charset="0"/>
              </a:defRPr>
            </a:lvl4pPr>
            <a:lvl5pPr>
              <a:defRPr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CD7F68-D69C-4EED-ADCC-D676E2FF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55" y="189477"/>
            <a:ext cx="9065364" cy="655948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857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Green-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788F0F-1B5B-7C43-B0E5-BC171C9AE3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197FB6-52E7-CE44-8654-E47CEDD296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39635" y="340388"/>
            <a:ext cx="1512730" cy="1130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D0E525-12F3-344C-8B04-20D7AD58B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59"/>
          <a:stretch/>
        </p:blipFill>
        <p:spPr>
          <a:xfrm>
            <a:off x="0" y="1773655"/>
            <a:ext cx="12192000" cy="5084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FBADE8-1C14-1B49-B7C6-25D784891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27" y="3219002"/>
            <a:ext cx="10515600" cy="783402"/>
          </a:xfrm>
          <a:prstGeom prst="rect">
            <a:avLst/>
          </a:prstGeom>
        </p:spPr>
        <p:txBody>
          <a:bodyPr/>
          <a:lstStyle>
            <a:lvl1pPr algn="ctr">
              <a:defRPr sz="54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122DD0-C1BD-374E-B2AB-5BB2791D30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6202" y="4054714"/>
            <a:ext cx="7918450" cy="489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742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154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EC50-CC11-428C-99E1-D41D2CA6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5B5818-6547-49AD-8F3E-9CE6DB53C422}"/>
              </a:ext>
            </a:extLst>
          </p:cNvPr>
          <p:cNvSpPr/>
          <p:nvPr userDrawn="1"/>
        </p:nvSpPr>
        <p:spPr>
          <a:xfrm>
            <a:off x="370634" y="1780504"/>
            <a:ext cx="21757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b="1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3541D3-3CF2-4FC8-BABF-F523C7D921D4}"/>
              </a:ext>
            </a:extLst>
          </p:cNvPr>
          <p:cNvSpPr/>
          <p:nvPr userDrawn="1"/>
        </p:nvSpPr>
        <p:spPr>
          <a:xfrm>
            <a:off x="2906013" y="1780504"/>
            <a:ext cx="27048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b="1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986270-04EE-4AFB-810E-4EE8D33D11AB}"/>
              </a:ext>
            </a:extLst>
          </p:cNvPr>
          <p:cNvCxnSpPr/>
          <p:nvPr userDrawn="1"/>
        </p:nvCxnSpPr>
        <p:spPr>
          <a:xfrm>
            <a:off x="2645791" y="1843430"/>
            <a:ext cx="0" cy="2830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80BD4C-34D3-4C65-A833-00905B7592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01145" y="1323109"/>
            <a:ext cx="5222443" cy="408074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753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1484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F9B152-FA19-43EB-AF6D-FC939AEA065B}"/>
              </a:ext>
            </a:extLst>
          </p:cNvPr>
          <p:cNvSpPr txBox="1"/>
          <p:nvPr/>
        </p:nvSpPr>
        <p:spPr>
          <a:xfrm>
            <a:off x="2265218" y="1733600"/>
            <a:ext cx="766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85F57"/>
                </a:solidFill>
                <a:latin typeface="Avenir Book" charset="0"/>
                <a:ea typeface="Avenir Book" charset="0"/>
                <a:cs typeface="Avenir Book" charset="0"/>
              </a:rPr>
              <a:t>Presentation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07944-0199-4925-A7CF-6CBBA3E6E06E}"/>
              </a:ext>
            </a:extLst>
          </p:cNvPr>
          <p:cNvSpPr txBox="1"/>
          <p:nvPr/>
        </p:nvSpPr>
        <p:spPr>
          <a:xfrm>
            <a:off x="2265218" y="2612577"/>
            <a:ext cx="76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B625B"/>
                </a:solidFill>
                <a:latin typeface="Avenir Book" charset="0"/>
                <a:ea typeface="Avenir Book" charset="0"/>
                <a:cs typeface="Avenir Book" charset="0"/>
              </a:rPr>
              <a:t>Presenter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1B97E-4EE1-4CF0-9657-B26131103C95}"/>
              </a:ext>
            </a:extLst>
          </p:cNvPr>
          <p:cNvSpPr txBox="1"/>
          <p:nvPr/>
        </p:nvSpPr>
        <p:spPr>
          <a:xfrm>
            <a:off x="2265218" y="3816256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July 1,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71EC1C-3AD2-4C6C-984B-D5A5AF19447B}"/>
              </a:ext>
            </a:extLst>
          </p:cNvPr>
          <p:cNvSpPr txBox="1"/>
          <p:nvPr userDrawn="1"/>
        </p:nvSpPr>
        <p:spPr>
          <a:xfrm>
            <a:off x="2265218" y="1733600"/>
            <a:ext cx="766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85F57"/>
                </a:solidFill>
                <a:latin typeface="Avenir Book" charset="0"/>
                <a:ea typeface="Avenir Book" charset="0"/>
                <a:cs typeface="Avenir Book" charset="0"/>
              </a:rPr>
              <a:t>Presentation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065A0-2242-4C81-B8A6-E3EEB3905548}"/>
              </a:ext>
            </a:extLst>
          </p:cNvPr>
          <p:cNvSpPr txBox="1"/>
          <p:nvPr userDrawn="1"/>
        </p:nvSpPr>
        <p:spPr>
          <a:xfrm>
            <a:off x="2265218" y="2612577"/>
            <a:ext cx="76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B625B"/>
                </a:solidFill>
                <a:latin typeface="Avenir Book" charset="0"/>
                <a:ea typeface="Avenir Book" charset="0"/>
                <a:cs typeface="Avenir Book" charset="0"/>
              </a:rPr>
              <a:t>Presenter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C5D6F9-F6F2-4C00-BCD6-216A7B8F73C2}"/>
              </a:ext>
            </a:extLst>
          </p:cNvPr>
          <p:cNvSpPr txBox="1"/>
          <p:nvPr userDrawn="1"/>
        </p:nvSpPr>
        <p:spPr>
          <a:xfrm>
            <a:off x="2265218" y="3816256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July 1, 2018</a:t>
            </a:r>
          </a:p>
        </p:txBody>
      </p:sp>
    </p:spTree>
    <p:extLst>
      <p:ext uri="{BB962C8B-B14F-4D97-AF65-F5344CB8AC3E}">
        <p14:creationId xmlns:p14="http://schemas.microsoft.com/office/powerpoint/2010/main" val="39445265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F9B152-FA19-43EB-AF6D-FC939AEA065B}"/>
              </a:ext>
            </a:extLst>
          </p:cNvPr>
          <p:cNvSpPr txBox="1"/>
          <p:nvPr/>
        </p:nvSpPr>
        <p:spPr>
          <a:xfrm>
            <a:off x="2265218" y="1733600"/>
            <a:ext cx="766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85F57"/>
                </a:solidFill>
                <a:latin typeface="Avenir Book" charset="0"/>
                <a:ea typeface="Avenir Book" charset="0"/>
                <a:cs typeface="Avenir Book" charset="0"/>
              </a:rPr>
              <a:t>Presentation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07944-0199-4925-A7CF-6CBBA3E6E06E}"/>
              </a:ext>
            </a:extLst>
          </p:cNvPr>
          <p:cNvSpPr txBox="1"/>
          <p:nvPr/>
        </p:nvSpPr>
        <p:spPr>
          <a:xfrm>
            <a:off x="2265218" y="2612577"/>
            <a:ext cx="76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B625B"/>
                </a:solidFill>
                <a:latin typeface="Avenir Book" charset="0"/>
                <a:ea typeface="Avenir Book" charset="0"/>
                <a:cs typeface="Avenir Book" charset="0"/>
              </a:rPr>
              <a:t>Presenter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1B97E-4EE1-4CF0-9657-B26131103C95}"/>
              </a:ext>
            </a:extLst>
          </p:cNvPr>
          <p:cNvSpPr txBox="1"/>
          <p:nvPr/>
        </p:nvSpPr>
        <p:spPr>
          <a:xfrm>
            <a:off x="2265218" y="3816256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July 1,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71EC1C-3AD2-4C6C-984B-D5A5AF19447B}"/>
              </a:ext>
            </a:extLst>
          </p:cNvPr>
          <p:cNvSpPr txBox="1"/>
          <p:nvPr userDrawn="1"/>
        </p:nvSpPr>
        <p:spPr>
          <a:xfrm>
            <a:off x="2265218" y="1733600"/>
            <a:ext cx="766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85F57"/>
                </a:solidFill>
                <a:latin typeface="Avenir Book" charset="0"/>
                <a:ea typeface="Avenir Book" charset="0"/>
                <a:cs typeface="Avenir Book" charset="0"/>
              </a:rPr>
              <a:t>Presentation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065A0-2242-4C81-B8A6-E3EEB3905548}"/>
              </a:ext>
            </a:extLst>
          </p:cNvPr>
          <p:cNvSpPr txBox="1"/>
          <p:nvPr userDrawn="1"/>
        </p:nvSpPr>
        <p:spPr>
          <a:xfrm>
            <a:off x="2265218" y="2612577"/>
            <a:ext cx="76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B625B"/>
                </a:solidFill>
                <a:latin typeface="Avenir Book" charset="0"/>
                <a:ea typeface="Avenir Book" charset="0"/>
                <a:cs typeface="Avenir Book" charset="0"/>
              </a:rPr>
              <a:t>Presenter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C5D6F9-F6F2-4C00-BCD6-216A7B8F73C2}"/>
              </a:ext>
            </a:extLst>
          </p:cNvPr>
          <p:cNvSpPr txBox="1"/>
          <p:nvPr userDrawn="1"/>
        </p:nvSpPr>
        <p:spPr>
          <a:xfrm>
            <a:off x="2265218" y="3816256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July 1, 2018</a:t>
            </a:r>
          </a:p>
        </p:txBody>
      </p:sp>
    </p:spTree>
    <p:extLst>
      <p:ext uri="{BB962C8B-B14F-4D97-AF65-F5344CB8AC3E}">
        <p14:creationId xmlns:p14="http://schemas.microsoft.com/office/powerpoint/2010/main" val="8654846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0690"/>
            <a:ext cx="10515600" cy="4881227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  <a:lvl2pPr>
              <a:defRPr>
                <a:latin typeface="Avenir" panose="020B0503020203020204" pitchFamily="34" charset="0"/>
              </a:defRPr>
            </a:lvl2pPr>
            <a:lvl3pPr>
              <a:defRPr>
                <a:latin typeface="Avenir" panose="020B0503020203020204" pitchFamily="34" charset="0"/>
              </a:defRPr>
            </a:lvl3pPr>
            <a:lvl4pPr>
              <a:defRPr>
                <a:latin typeface="Avenir" panose="020B0503020203020204" pitchFamily="34" charset="0"/>
              </a:defRPr>
            </a:lvl4pPr>
            <a:lvl5pPr>
              <a:defRPr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3918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6E0F1D-E496-4F6A-8885-414D5369C00C}"/>
              </a:ext>
            </a:extLst>
          </p:cNvPr>
          <p:cNvSpPr/>
          <p:nvPr/>
        </p:nvSpPr>
        <p:spPr>
          <a:xfrm>
            <a:off x="4462686" y="2203974"/>
            <a:ext cx="73249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05C56"/>
              </a:solidFill>
              <a:latin typeface="Avenir" panose="020B0503020203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29BA63-0845-4A42-B329-BC480C055DB9}"/>
              </a:ext>
            </a:extLst>
          </p:cNvPr>
          <p:cNvCxnSpPr>
            <a:cxnSpLocks/>
          </p:cNvCxnSpPr>
          <p:nvPr/>
        </p:nvCxnSpPr>
        <p:spPr>
          <a:xfrm>
            <a:off x="4143033" y="2203974"/>
            <a:ext cx="0" cy="193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646385-A462-439A-B9BF-2C9DFE2DD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r="16667"/>
          <a:stretch/>
        </p:blipFill>
        <p:spPr>
          <a:xfrm>
            <a:off x="378367" y="1417822"/>
            <a:ext cx="3511296" cy="3511296"/>
          </a:xfrm>
          <a:prstGeom prst="roundRect">
            <a:avLst>
              <a:gd name="adj" fmla="val 50000"/>
            </a:avLst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AA5022-1459-430D-A392-8DCC6A5AB8EE}"/>
              </a:ext>
            </a:extLst>
          </p:cNvPr>
          <p:cNvSpPr/>
          <p:nvPr userDrawn="1"/>
        </p:nvSpPr>
        <p:spPr>
          <a:xfrm>
            <a:off x="4462686" y="2203974"/>
            <a:ext cx="73249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05C56"/>
              </a:solidFill>
              <a:latin typeface="Avenir" panose="020B0503020203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2181AC-479D-4CD8-9F6B-79D9A71AC3A9}"/>
              </a:ext>
            </a:extLst>
          </p:cNvPr>
          <p:cNvCxnSpPr>
            <a:cxnSpLocks/>
          </p:cNvCxnSpPr>
          <p:nvPr userDrawn="1"/>
        </p:nvCxnSpPr>
        <p:spPr>
          <a:xfrm>
            <a:off x="4143033" y="2203974"/>
            <a:ext cx="0" cy="193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527B4A5-B15C-42BE-BBBD-09520A311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667" r="16667"/>
          <a:stretch/>
        </p:blipFill>
        <p:spPr>
          <a:xfrm>
            <a:off x="378367" y="1417822"/>
            <a:ext cx="3511296" cy="3511296"/>
          </a:xfrm>
          <a:prstGeom prst="roundRect">
            <a:avLst>
              <a:gd name="adj" fmla="val 50000"/>
            </a:avLst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69DF67A-AF1F-4021-BB4D-194A5BFAA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55" y="189477"/>
            <a:ext cx="9065364" cy="655948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3826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70499"/>
            <a:ext cx="5181600" cy="4797486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  <a:lvl2pPr>
              <a:defRPr>
                <a:latin typeface="Avenir" panose="020B0503020203020204" pitchFamily="34" charset="0"/>
              </a:defRPr>
            </a:lvl2pPr>
            <a:lvl3pPr>
              <a:defRPr>
                <a:latin typeface="Avenir" panose="020B0503020203020204" pitchFamily="34" charset="0"/>
              </a:defRPr>
            </a:lvl3pPr>
            <a:lvl4pPr>
              <a:defRPr>
                <a:latin typeface="Avenir" panose="020B0503020203020204" pitchFamily="34" charset="0"/>
              </a:defRPr>
            </a:lvl4pPr>
            <a:lvl5pPr>
              <a:defRPr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70499"/>
            <a:ext cx="5181600" cy="4797486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  <a:lvl2pPr>
              <a:defRPr>
                <a:latin typeface="Avenir" panose="020B0503020203020204" pitchFamily="34" charset="0"/>
              </a:defRPr>
            </a:lvl2pPr>
            <a:lvl3pPr>
              <a:defRPr>
                <a:latin typeface="Avenir" panose="020B0503020203020204" pitchFamily="34" charset="0"/>
              </a:defRPr>
            </a:lvl3pPr>
            <a:lvl4pPr>
              <a:defRPr>
                <a:latin typeface="Avenir" panose="020B0503020203020204" pitchFamily="34" charset="0"/>
              </a:defRPr>
            </a:lvl4pPr>
            <a:lvl5pPr>
              <a:defRPr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CD7F68-D69C-4EED-ADCC-D676E2FF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55" y="189477"/>
            <a:ext cx="9065364" cy="655948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2854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9074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EC50-CC11-428C-99E1-D41D2CA6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5B5818-6547-49AD-8F3E-9CE6DB53C422}"/>
              </a:ext>
            </a:extLst>
          </p:cNvPr>
          <p:cNvSpPr/>
          <p:nvPr userDrawn="1"/>
        </p:nvSpPr>
        <p:spPr>
          <a:xfrm>
            <a:off x="370634" y="1780504"/>
            <a:ext cx="21757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b="1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3541D3-3CF2-4FC8-BABF-F523C7D921D4}"/>
              </a:ext>
            </a:extLst>
          </p:cNvPr>
          <p:cNvSpPr/>
          <p:nvPr userDrawn="1"/>
        </p:nvSpPr>
        <p:spPr>
          <a:xfrm>
            <a:off x="2906013" y="1780504"/>
            <a:ext cx="27048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b="1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986270-04EE-4AFB-810E-4EE8D33D11AB}"/>
              </a:ext>
            </a:extLst>
          </p:cNvPr>
          <p:cNvCxnSpPr/>
          <p:nvPr userDrawn="1"/>
        </p:nvCxnSpPr>
        <p:spPr>
          <a:xfrm>
            <a:off x="2645791" y="1843430"/>
            <a:ext cx="0" cy="2830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80BD4C-34D3-4C65-A833-00905B7592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01145" y="1323109"/>
            <a:ext cx="5222443" cy="408074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0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Gold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EF616-4E2C-554E-940C-B89BE9FF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7CFDF-30DD-C14B-A55B-6F46B5444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350" y="2100374"/>
            <a:ext cx="10912021" cy="411077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95955-5E69-3743-AAEA-8107D293C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1F015-88D3-0A4E-B22B-2EB833AE58A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05D5691-0EE3-EB4F-A8EA-3459D42EE7EA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681038" cy="6857999"/>
          </a:xfrm>
          <a:custGeom>
            <a:avLst/>
            <a:gdLst>
              <a:gd name="T0" fmla="*/ 0 w 70"/>
              <a:gd name="T1" fmla="*/ 0 h 718"/>
              <a:gd name="T2" fmla="*/ 0 w 70"/>
              <a:gd name="T3" fmla="*/ 718 h 718"/>
              <a:gd name="T4" fmla="*/ 0 w 70"/>
              <a:gd name="T5" fmla="*/ 718 h 718"/>
              <a:gd name="T6" fmla="*/ 0 w 70"/>
              <a:gd name="T7" fmla="*/ 0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0" h="718">
                <a:moveTo>
                  <a:pt x="0" y="0"/>
                </a:moveTo>
                <a:cubicBezTo>
                  <a:pt x="0" y="718"/>
                  <a:pt x="0" y="718"/>
                  <a:pt x="0" y="718"/>
                </a:cubicBezTo>
                <a:cubicBezTo>
                  <a:pt x="0" y="718"/>
                  <a:pt x="0" y="718"/>
                  <a:pt x="0" y="718"/>
                </a:cubicBezTo>
                <a:cubicBezTo>
                  <a:pt x="70" y="334"/>
                  <a:pt x="0" y="0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9019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5172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F9B152-FA19-43EB-AF6D-FC939AEA065B}"/>
              </a:ext>
            </a:extLst>
          </p:cNvPr>
          <p:cNvSpPr txBox="1"/>
          <p:nvPr/>
        </p:nvSpPr>
        <p:spPr>
          <a:xfrm>
            <a:off x="2265218" y="1733600"/>
            <a:ext cx="766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85F57"/>
                </a:solidFill>
                <a:latin typeface="Avenir Book" charset="0"/>
                <a:ea typeface="Avenir Book" charset="0"/>
                <a:cs typeface="Avenir Book" charset="0"/>
              </a:rPr>
              <a:t>Presentation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07944-0199-4925-A7CF-6CBBA3E6E06E}"/>
              </a:ext>
            </a:extLst>
          </p:cNvPr>
          <p:cNvSpPr txBox="1"/>
          <p:nvPr/>
        </p:nvSpPr>
        <p:spPr>
          <a:xfrm>
            <a:off x="2265218" y="2612577"/>
            <a:ext cx="76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B625B"/>
                </a:solidFill>
                <a:latin typeface="Avenir Book" charset="0"/>
                <a:ea typeface="Avenir Book" charset="0"/>
                <a:cs typeface="Avenir Book" charset="0"/>
              </a:rPr>
              <a:t>Presenter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1B97E-4EE1-4CF0-9657-B26131103C95}"/>
              </a:ext>
            </a:extLst>
          </p:cNvPr>
          <p:cNvSpPr txBox="1"/>
          <p:nvPr/>
        </p:nvSpPr>
        <p:spPr>
          <a:xfrm>
            <a:off x="2265218" y="3816256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July 1,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71EC1C-3AD2-4C6C-984B-D5A5AF19447B}"/>
              </a:ext>
            </a:extLst>
          </p:cNvPr>
          <p:cNvSpPr txBox="1"/>
          <p:nvPr userDrawn="1"/>
        </p:nvSpPr>
        <p:spPr>
          <a:xfrm>
            <a:off x="2265218" y="1733600"/>
            <a:ext cx="766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85F57"/>
                </a:solidFill>
                <a:latin typeface="Avenir Book" charset="0"/>
                <a:ea typeface="Avenir Book" charset="0"/>
                <a:cs typeface="Avenir Book" charset="0"/>
              </a:rPr>
              <a:t>Presentation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065A0-2242-4C81-B8A6-E3EEB3905548}"/>
              </a:ext>
            </a:extLst>
          </p:cNvPr>
          <p:cNvSpPr txBox="1"/>
          <p:nvPr userDrawn="1"/>
        </p:nvSpPr>
        <p:spPr>
          <a:xfrm>
            <a:off x="2265218" y="2612577"/>
            <a:ext cx="76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B625B"/>
                </a:solidFill>
                <a:latin typeface="Avenir Book" charset="0"/>
                <a:ea typeface="Avenir Book" charset="0"/>
                <a:cs typeface="Avenir Book" charset="0"/>
              </a:rPr>
              <a:t>Presenter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C5D6F9-F6F2-4C00-BCD6-216A7B8F73C2}"/>
              </a:ext>
            </a:extLst>
          </p:cNvPr>
          <p:cNvSpPr txBox="1"/>
          <p:nvPr userDrawn="1"/>
        </p:nvSpPr>
        <p:spPr>
          <a:xfrm>
            <a:off x="2265218" y="3816256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75E57"/>
                </a:solidFill>
                <a:latin typeface="Avenir Book" charset="0"/>
                <a:ea typeface="Avenir Book" charset="0"/>
                <a:cs typeface="Avenir Book" charset="0"/>
              </a:rPr>
              <a:t>July 1, 2018</a:t>
            </a:r>
          </a:p>
        </p:txBody>
      </p:sp>
    </p:spTree>
    <p:extLst>
      <p:ext uri="{BB962C8B-B14F-4D97-AF65-F5344CB8AC3E}">
        <p14:creationId xmlns:p14="http://schemas.microsoft.com/office/powerpoint/2010/main" val="16284756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54382"/>
            <a:ext cx="10515600" cy="3847535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  <a:lvl2pPr>
              <a:defRPr>
                <a:latin typeface="Avenir" panose="020B0503020203020204" pitchFamily="34" charset="0"/>
              </a:defRPr>
            </a:lvl2pPr>
            <a:lvl3pPr>
              <a:defRPr>
                <a:latin typeface="Avenir" panose="020B0503020203020204" pitchFamily="34" charset="0"/>
              </a:defRPr>
            </a:lvl3pPr>
            <a:lvl4pPr>
              <a:defRPr>
                <a:latin typeface="Avenir" panose="020B0503020203020204" pitchFamily="34" charset="0"/>
              </a:defRPr>
            </a:lvl4pPr>
            <a:lvl5pPr>
              <a:defRPr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6174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6E0F1D-E496-4F6A-8885-414D5369C00C}"/>
              </a:ext>
            </a:extLst>
          </p:cNvPr>
          <p:cNvSpPr/>
          <p:nvPr/>
        </p:nvSpPr>
        <p:spPr>
          <a:xfrm>
            <a:off x="4462686" y="2203974"/>
            <a:ext cx="73249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05C56"/>
              </a:solidFill>
              <a:latin typeface="Avenir" panose="020B0503020203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29BA63-0845-4A42-B329-BC480C055DB9}"/>
              </a:ext>
            </a:extLst>
          </p:cNvPr>
          <p:cNvCxnSpPr>
            <a:cxnSpLocks/>
          </p:cNvCxnSpPr>
          <p:nvPr/>
        </p:nvCxnSpPr>
        <p:spPr>
          <a:xfrm>
            <a:off x="4143033" y="2203974"/>
            <a:ext cx="0" cy="193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646385-A462-439A-B9BF-2C9DFE2DD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r="16667"/>
          <a:stretch/>
        </p:blipFill>
        <p:spPr>
          <a:xfrm>
            <a:off x="378367" y="1417822"/>
            <a:ext cx="3511296" cy="3511296"/>
          </a:xfrm>
          <a:prstGeom prst="roundRect">
            <a:avLst>
              <a:gd name="adj" fmla="val 50000"/>
            </a:avLst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AA5022-1459-430D-A392-8DCC6A5AB8EE}"/>
              </a:ext>
            </a:extLst>
          </p:cNvPr>
          <p:cNvSpPr/>
          <p:nvPr userDrawn="1"/>
        </p:nvSpPr>
        <p:spPr>
          <a:xfrm>
            <a:off x="4462686" y="2203974"/>
            <a:ext cx="73249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05C56"/>
              </a:solidFill>
              <a:latin typeface="Avenir" panose="020B0503020203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2181AC-479D-4CD8-9F6B-79D9A71AC3A9}"/>
              </a:ext>
            </a:extLst>
          </p:cNvPr>
          <p:cNvCxnSpPr>
            <a:cxnSpLocks/>
          </p:cNvCxnSpPr>
          <p:nvPr userDrawn="1"/>
        </p:nvCxnSpPr>
        <p:spPr>
          <a:xfrm>
            <a:off x="4143033" y="2203974"/>
            <a:ext cx="0" cy="193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527B4A5-B15C-42BE-BBBD-09520A311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667" r="16667"/>
          <a:stretch/>
        </p:blipFill>
        <p:spPr>
          <a:xfrm>
            <a:off x="378367" y="1417822"/>
            <a:ext cx="3511296" cy="3511296"/>
          </a:xfrm>
          <a:prstGeom prst="roundRect">
            <a:avLst>
              <a:gd name="adj" fmla="val 50000"/>
            </a:avLst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69DF67A-AF1F-4021-BB4D-194A5BFAA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55" y="189477"/>
            <a:ext cx="9065364" cy="655948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3184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01771"/>
            <a:ext cx="5181600" cy="4052665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  <a:lvl2pPr>
              <a:defRPr>
                <a:latin typeface="Avenir" panose="020B0503020203020204" pitchFamily="34" charset="0"/>
              </a:defRPr>
            </a:lvl2pPr>
            <a:lvl3pPr>
              <a:defRPr>
                <a:latin typeface="Avenir" panose="020B0503020203020204" pitchFamily="34" charset="0"/>
              </a:defRPr>
            </a:lvl3pPr>
            <a:lvl4pPr>
              <a:defRPr>
                <a:latin typeface="Avenir" panose="020B0503020203020204" pitchFamily="34" charset="0"/>
              </a:defRPr>
            </a:lvl4pPr>
            <a:lvl5pPr>
              <a:defRPr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01771"/>
            <a:ext cx="5181600" cy="4052665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  <a:lvl2pPr>
              <a:defRPr>
                <a:latin typeface="Avenir" panose="020B0503020203020204" pitchFamily="34" charset="0"/>
              </a:defRPr>
            </a:lvl2pPr>
            <a:lvl3pPr>
              <a:defRPr>
                <a:latin typeface="Avenir" panose="020B0503020203020204" pitchFamily="34" charset="0"/>
              </a:defRPr>
            </a:lvl3pPr>
            <a:lvl4pPr>
              <a:defRPr>
                <a:latin typeface="Avenir" panose="020B0503020203020204" pitchFamily="34" charset="0"/>
              </a:defRPr>
            </a:lvl4pPr>
            <a:lvl5pPr>
              <a:defRPr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CD7F68-D69C-4EED-ADCC-D676E2FF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55" y="189477"/>
            <a:ext cx="9065364" cy="655948"/>
          </a:xfrm>
        </p:spPr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5018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venir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2241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EC50-CC11-428C-99E1-D41D2CA6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5B5818-6547-49AD-8F3E-9CE6DB53C422}"/>
              </a:ext>
            </a:extLst>
          </p:cNvPr>
          <p:cNvSpPr/>
          <p:nvPr userDrawn="1"/>
        </p:nvSpPr>
        <p:spPr>
          <a:xfrm>
            <a:off x="370634" y="2514797"/>
            <a:ext cx="21757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b="1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3541D3-3CF2-4FC8-BABF-F523C7D921D4}"/>
              </a:ext>
            </a:extLst>
          </p:cNvPr>
          <p:cNvSpPr/>
          <p:nvPr userDrawn="1"/>
        </p:nvSpPr>
        <p:spPr>
          <a:xfrm>
            <a:off x="2906013" y="2514797"/>
            <a:ext cx="27048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  <a:p>
            <a:pPr fontAlgn="base"/>
            <a:endParaRPr lang="en-US" sz="1400" b="1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r>
              <a:rPr lang="en-US" sz="1400" b="1" dirty="0">
                <a:solidFill>
                  <a:srgbClr val="605C56"/>
                </a:solidFill>
                <a:latin typeface="Avenir" panose="020B0503020203020204" pitchFamily="34" charset="0"/>
              </a:rPr>
              <a:t>Title</a:t>
            </a:r>
          </a:p>
          <a:p>
            <a:pPr fontAlgn="base"/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Subtitle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986270-04EE-4AFB-810E-4EE8D33D11AB}"/>
              </a:ext>
            </a:extLst>
          </p:cNvPr>
          <p:cNvCxnSpPr/>
          <p:nvPr userDrawn="1"/>
        </p:nvCxnSpPr>
        <p:spPr>
          <a:xfrm>
            <a:off x="2645791" y="2577723"/>
            <a:ext cx="0" cy="2830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80BD4C-34D3-4C65-A833-00905B7592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01145" y="2057402"/>
            <a:ext cx="5222443" cy="408074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899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92AB9B7-D661-444C-B107-C296B746514A}"/>
              </a:ext>
            </a:extLst>
          </p:cNvPr>
          <p:cNvSpPr/>
          <p:nvPr userDrawn="1"/>
        </p:nvSpPr>
        <p:spPr>
          <a:xfrm>
            <a:off x="1325582" y="2177556"/>
            <a:ext cx="4906007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605C56"/>
                </a:solidFill>
                <a:latin typeface="Avenir" panose="020B0503020203020204" pitchFamily="34" charset="0"/>
              </a:rPr>
              <a:t>List item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  <a:p>
            <a:pPr fontAlgn="base"/>
            <a:endParaRPr lang="en-US" sz="1400" dirty="0">
              <a:solidFill>
                <a:srgbClr val="605C56"/>
              </a:solidFill>
              <a:latin typeface="Avenir" panose="020B05030202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84B990-D2BE-408A-8B8B-27E80B7172B4}"/>
              </a:ext>
            </a:extLst>
          </p:cNvPr>
          <p:cNvSpPr txBox="1"/>
          <p:nvPr userDrawn="1"/>
        </p:nvSpPr>
        <p:spPr>
          <a:xfrm>
            <a:off x="1325582" y="1552404"/>
            <a:ext cx="237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7BA1E"/>
                </a:solidFill>
                <a:latin typeface="Avenir" panose="020B0503020203020204" pitchFamily="34" charset="0"/>
              </a:rPr>
              <a:t>SUBHEADER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9005E5-D05A-45E4-9967-29328CE66137}"/>
              </a:ext>
            </a:extLst>
          </p:cNvPr>
          <p:cNvCxnSpPr>
            <a:cxnSpLocks/>
          </p:cNvCxnSpPr>
          <p:nvPr userDrawn="1"/>
        </p:nvCxnSpPr>
        <p:spPr>
          <a:xfrm>
            <a:off x="1110432" y="1669113"/>
            <a:ext cx="0" cy="2808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96CECB9-C679-4E92-9F65-ED6AD5067A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4165" y="5795515"/>
            <a:ext cx="723669" cy="53361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261E0BB-F7E7-4695-A277-F337F3678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55" y="189477"/>
            <a:ext cx="4992126" cy="655948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7175948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7422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869B-55F9-4D79-AA09-E0A581A627DF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C6340-C429-40AE-B690-4573C5D72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0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Gold-Title and Content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EF616-4E2C-554E-940C-B89BE9FF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7CFDF-30DD-C14B-A55B-6F46B5444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351" y="2100374"/>
            <a:ext cx="10926535" cy="35456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95955-5E69-3743-AAEA-8107D293C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1F015-88D3-0A4E-B22B-2EB833AE58A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05D5691-0EE3-EB4F-A8EA-3459D42EE7EA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681038" cy="6857999"/>
          </a:xfrm>
          <a:custGeom>
            <a:avLst/>
            <a:gdLst>
              <a:gd name="T0" fmla="*/ 0 w 70"/>
              <a:gd name="T1" fmla="*/ 0 h 718"/>
              <a:gd name="T2" fmla="*/ 0 w 70"/>
              <a:gd name="T3" fmla="*/ 718 h 718"/>
              <a:gd name="T4" fmla="*/ 0 w 70"/>
              <a:gd name="T5" fmla="*/ 718 h 718"/>
              <a:gd name="T6" fmla="*/ 0 w 70"/>
              <a:gd name="T7" fmla="*/ 0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0" h="718">
                <a:moveTo>
                  <a:pt x="0" y="0"/>
                </a:moveTo>
                <a:cubicBezTo>
                  <a:pt x="0" y="718"/>
                  <a:pt x="0" y="718"/>
                  <a:pt x="0" y="718"/>
                </a:cubicBezTo>
                <a:cubicBezTo>
                  <a:pt x="0" y="718"/>
                  <a:pt x="0" y="718"/>
                  <a:pt x="0" y="718"/>
                </a:cubicBezTo>
                <a:cubicBezTo>
                  <a:pt x="70" y="334"/>
                  <a:pt x="0" y="0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79CDCFA-6C13-0843-92D5-FB038A0EDB8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82691" y="6140561"/>
            <a:ext cx="9855645" cy="4841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Callout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58A5B2-B55D-BF4B-A866-4C0BAABF18C2}"/>
              </a:ext>
            </a:extLst>
          </p:cNvPr>
          <p:cNvCxnSpPr/>
          <p:nvPr userDrawn="1"/>
        </p:nvCxnSpPr>
        <p:spPr>
          <a:xfrm>
            <a:off x="1182691" y="6009934"/>
            <a:ext cx="985564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783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200"/>
            </a:lvl1pPr>
            <a:lvl2pPr marL="384016" indent="0">
              <a:buNone/>
              <a:defRPr sz="1000"/>
            </a:lvl2pPr>
            <a:lvl3pPr marL="768028" indent="0">
              <a:buNone/>
              <a:defRPr sz="800"/>
            </a:lvl3pPr>
            <a:lvl4pPr marL="1152044" indent="0">
              <a:buNone/>
              <a:defRPr sz="800"/>
            </a:lvl4pPr>
            <a:lvl5pPr marL="1536056" indent="0">
              <a:buNone/>
              <a:defRPr sz="800"/>
            </a:lvl5pPr>
            <a:lvl6pPr marL="1920072" indent="0">
              <a:buNone/>
              <a:defRPr sz="800"/>
            </a:lvl6pPr>
            <a:lvl7pPr marL="2304084" indent="0">
              <a:buNone/>
              <a:defRPr sz="800"/>
            </a:lvl7pPr>
            <a:lvl8pPr marL="2688100" indent="0">
              <a:buNone/>
              <a:defRPr sz="800"/>
            </a:lvl8pPr>
            <a:lvl9pPr marL="307211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lIns="38401" tIns="19202" rIns="38401" bIns="19202"/>
          <a:lstStyle/>
          <a:p>
            <a:pPr algn="ctr" defTabSz="346679" hangingPunct="0"/>
            <a:fld id="{A0CC869B-55F9-4D79-AA09-E0A581A627DF}" type="datetimeFigureOut">
              <a:rPr lang="en-US" sz="2100" kern="0" smtClean="0">
                <a:solidFill>
                  <a:srgbClr val="000000"/>
                </a:solidFill>
                <a:sym typeface="Helvetica Light"/>
              </a:rPr>
              <a:pPr algn="ctr" defTabSz="346679" hangingPunct="0"/>
              <a:t>10/6/2020</a:t>
            </a:fld>
            <a:endParaRPr lang="en-US" sz="21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lIns="38401" tIns="19202" rIns="38401" bIns="19202"/>
          <a:lstStyle/>
          <a:p>
            <a:pPr algn="ctr" defTabSz="346679" hangingPunct="0"/>
            <a:endParaRPr lang="en-US" sz="21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959375" y="6540505"/>
            <a:ext cx="266911" cy="196977"/>
          </a:xfrm>
        </p:spPr>
        <p:txBody>
          <a:bodyPr/>
          <a:lstStyle/>
          <a:p>
            <a:fld id="{83EC6340-C429-40AE-B690-4573C5D721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926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0981" y="140988"/>
            <a:ext cx="10515600" cy="6559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120690"/>
            <a:ext cx="10515600" cy="48812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58236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0981" y="140988"/>
            <a:ext cx="10515600" cy="6559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120690"/>
            <a:ext cx="10515600" cy="4881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6074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Gold-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38DACB9-4C2F-824A-8992-CEAA9A6ADA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4465" y="0"/>
            <a:ext cx="6598157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EF616-4E2C-554E-940C-B89BE9FF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95955-5E69-3743-AAEA-8107D293C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1F015-88D3-0A4E-B22B-2EB833AE58A6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29046C-0E67-8F48-B9E8-688523B3DFA4}"/>
              </a:ext>
            </a:extLst>
          </p:cNvPr>
          <p:cNvCxnSpPr>
            <a:cxnSpLocks/>
          </p:cNvCxnSpPr>
          <p:nvPr userDrawn="1"/>
        </p:nvCxnSpPr>
        <p:spPr>
          <a:xfrm>
            <a:off x="668415" y="2000275"/>
            <a:ext cx="0" cy="3712256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8C8D9-2A0C-2E4F-9B2C-C6B8D1614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3321" y="2624386"/>
            <a:ext cx="4363574" cy="2557462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 sz="1800"/>
            </a:lvl4pPr>
            <a:lvl5pPr marL="21145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C109CC-8C04-8F4C-A2AA-BDE59E9C5B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3565" y="1920563"/>
            <a:ext cx="4403330" cy="523220"/>
          </a:xfrm>
        </p:spPr>
        <p:txBody>
          <a:bodyPr>
            <a:noAutofit/>
          </a:bodyPr>
          <a:lstStyle>
            <a:lvl1pPr marL="0" indent="0">
              <a:buNone/>
              <a:defRPr sz="2800" b="0" i="0" cap="all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 cap="all" baseline="0">
                <a:solidFill>
                  <a:schemeClr val="accent3"/>
                </a:solidFill>
                <a:latin typeface="Avenir" panose="02000503020000020003" pitchFamily="2" charset="0"/>
              </a:defRPr>
            </a:lvl2pPr>
            <a:lvl3pPr marL="914400" indent="0">
              <a:buNone/>
              <a:defRPr sz="2800" cap="all" baseline="0">
                <a:solidFill>
                  <a:schemeClr val="accent3"/>
                </a:solidFill>
                <a:latin typeface="Avenir" panose="02000503020000020003" pitchFamily="2" charset="0"/>
              </a:defRPr>
            </a:lvl3pPr>
            <a:lvl4pPr marL="1371600" indent="0">
              <a:buNone/>
              <a:defRPr sz="2800" cap="all" baseline="0">
                <a:solidFill>
                  <a:schemeClr val="accent3"/>
                </a:solidFill>
                <a:latin typeface="Avenir" panose="02000503020000020003" pitchFamily="2" charset="0"/>
              </a:defRPr>
            </a:lvl4pPr>
            <a:lvl5pPr marL="1828800" indent="0">
              <a:buNone/>
              <a:defRPr sz="2800" cap="all" baseline="0">
                <a:solidFill>
                  <a:schemeClr val="accent3"/>
                </a:solidFill>
                <a:latin typeface="Avenir" panose="02000503020000020003" pitchFamily="2" charset="0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3AE9F27-FF8D-B34F-85FA-9BE9050E5A21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681038" cy="6857999"/>
          </a:xfrm>
          <a:custGeom>
            <a:avLst/>
            <a:gdLst>
              <a:gd name="T0" fmla="*/ 0 w 70"/>
              <a:gd name="T1" fmla="*/ 0 h 718"/>
              <a:gd name="T2" fmla="*/ 0 w 70"/>
              <a:gd name="T3" fmla="*/ 718 h 718"/>
              <a:gd name="T4" fmla="*/ 0 w 70"/>
              <a:gd name="T5" fmla="*/ 718 h 718"/>
              <a:gd name="T6" fmla="*/ 0 w 70"/>
              <a:gd name="T7" fmla="*/ 0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0" h="718">
                <a:moveTo>
                  <a:pt x="0" y="0"/>
                </a:moveTo>
                <a:cubicBezTo>
                  <a:pt x="0" y="718"/>
                  <a:pt x="0" y="718"/>
                  <a:pt x="0" y="718"/>
                </a:cubicBezTo>
                <a:cubicBezTo>
                  <a:pt x="0" y="718"/>
                  <a:pt x="0" y="718"/>
                  <a:pt x="0" y="718"/>
                </a:cubicBezTo>
                <a:cubicBezTo>
                  <a:pt x="70" y="334"/>
                  <a:pt x="0" y="0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989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42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73.xml"/><Relationship Id="rId50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81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Relationship Id="rId46" Type="http://schemas.openxmlformats.org/officeDocument/2006/relationships/slideLayout" Target="../slideLayouts/slideLayout72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67.xml"/><Relationship Id="rId54" Type="http://schemas.openxmlformats.org/officeDocument/2006/relationships/slideLayout" Target="../slideLayouts/slideLayout80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40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71.xml"/><Relationship Id="rId53" Type="http://schemas.openxmlformats.org/officeDocument/2006/relationships/slideLayout" Target="../slideLayouts/slideLayout79.xml"/><Relationship Id="rId58" Type="http://schemas.openxmlformats.org/officeDocument/2006/relationships/image" Target="../media/image8.png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49" Type="http://schemas.openxmlformats.org/officeDocument/2006/relationships/slideLayout" Target="../slideLayouts/slideLayout75.xml"/><Relationship Id="rId57" Type="http://schemas.openxmlformats.org/officeDocument/2006/relationships/theme" Target="../theme/theme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4" Type="http://schemas.openxmlformats.org/officeDocument/2006/relationships/slideLayout" Target="../slideLayouts/slideLayout70.xml"/><Relationship Id="rId52" Type="http://schemas.openxmlformats.org/officeDocument/2006/relationships/slideLayout" Target="../slideLayouts/slideLayout78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43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4.xml"/><Relationship Id="rId56" Type="http://schemas.openxmlformats.org/officeDocument/2006/relationships/slideLayout" Target="../slideLayouts/slideLayout82.xml"/><Relationship Id="rId8" Type="http://schemas.openxmlformats.org/officeDocument/2006/relationships/slideLayout" Target="../slideLayouts/slideLayout34.xml"/><Relationship Id="rId51" Type="http://schemas.openxmlformats.org/officeDocument/2006/relationships/slideLayout" Target="../slideLayouts/slideLayout77.xml"/><Relationship Id="rId3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46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86" r:id="rId2"/>
    <p:sldLayoutId id="2147483692" r:id="rId3"/>
    <p:sldLayoutId id="2147483688" r:id="rId4"/>
    <p:sldLayoutId id="2147483694" r:id="rId5"/>
    <p:sldLayoutId id="214748369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C70F1-C640-D549-8CBA-384E46FF8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744" y="326773"/>
            <a:ext cx="8913061" cy="117877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D9A1A-4C10-9F4B-8449-8298D237E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669" y="2100374"/>
            <a:ext cx="11438595" cy="4110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D2860-7037-AA4A-86CF-48344FB33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6080" y="6451712"/>
            <a:ext cx="375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CF21F015-88D3-0A4E-B22B-2EB833AE58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1EC07BD-D600-F346-BA31-E0F11E801E2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448805" y="401997"/>
            <a:ext cx="2372353" cy="46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7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6" r:id="rId2"/>
    <p:sldLayoutId id="2147483703" r:id="rId3"/>
    <p:sldLayoutId id="2147483704" r:id="rId4"/>
    <p:sldLayoutId id="2147483705" r:id="rId5"/>
    <p:sldLayoutId id="2147483698" r:id="rId6"/>
    <p:sldLayoutId id="2147483699" r:id="rId7"/>
    <p:sldLayoutId id="2147483700" r:id="rId8"/>
    <p:sldLayoutId id="2147483716" r:id="rId9"/>
    <p:sldLayoutId id="2147483717" r:id="rId10"/>
    <p:sldLayoutId id="2147483718" r:id="rId11"/>
    <p:sldLayoutId id="214748377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accent1">
              <a:lumMod val="10000"/>
            </a:schemeClr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04">
          <p15:clr>
            <a:srgbClr val="F26B43"/>
          </p15:clr>
        </p15:guide>
        <p15:guide id="4" pos="7442">
          <p15:clr>
            <a:srgbClr val="F26B43"/>
          </p15:clr>
        </p15:guide>
        <p15:guide id="5" orient="horz" pos="4204">
          <p15:clr>
            <a:srgbClr val="F26B43"/>
          </p15:clr>
        </p15:guide>
        <p15:guide id="6" orient="horz" pos="467">
          <p15:clr>
            <a:srgbClr val="F26B43"/>
          </p15:clr>
        </p15:guide>
        <p15:guide id="7" pos="22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C70F1-C640-D549-8CBA-384E46FF8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744" y="326773"/>
            <a:ext cx="8913061" cy="117877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D9A1A-4C10-9F4B-8449-8298D237E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669" y="2100374"/>
            <a:ext cx="11438595" cy="4110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D2860-7037-AA4A-86CF-48344FB33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6080" y="6451712"/>
            <a:ext cx="375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CF21F015-88D3-0A4E-B22B-2EB833AE58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1EC07BD-D600-F346-BA31-E0F11E801E2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448805" y="401997"/>
            <a:ext cx="2372353" cy="46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1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accent1">
              <a:lumMod val="10000"/>
            </a:schemeClr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04">
          <p15:clr>
            <a:srgbClr val="F26B43"/>
          </p15:clr>
        </p15:guide>
        <p15:guide id="4" pos="7442">
          <p15:clr>
            <a:srgbClr val="F26B43"/>
          </p15:clr>
        </p15:guide>
        <p15:guide id="5" orient="horz" pos="4204">
          <p15:clr>
            <a:srgbClr val="F26B43"/>
          </p15:clr>
        </p15:guide>
        <p15:guide id="6" orient="horz" pos="467">
          <p15:clr>
            <a:srgbClr val="F26B43"/>
          </p15:clr>
        </p15:guide>
        <p15:guide id="7" pos="22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6455" y="189477"/>
            <a:ext cx="9065364" cy="655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08238"/>
            <a:ext cx="10515600" cy="498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601923-2B20-4578-9AA5-A53E10C13840}"/>
              </a:ext>
            </a:extLst>
          </p:cNvPr>
          <p:cNvSpPr txBox="1"/>
          <p:nvPr/>
        </p:nvSpPr>
        <p:spPr>
          <a:xfrm>
            <a:off x="2265218" y="6321631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An Eating Recovery Community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92BED1-5988-47C3-8191-7C44A7608A22}"/>
              </a:ext>
            </a:extLst>
          </p:cNvPr>
          <p:cNvSpPr txBox="1"/>
          <p:nvPr userDrawn="1"/>
        </p:nvSpPr>
        <p:spPr>
          <a:xfrm>
            <a:off x="2265218" y="6321631"/>
            <a:ext cx="76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An Eating Recovery Community</a:t>
            </a:r>
          </a:p>
        </p:txBody>
      </p:sp>
    </p:spTree>
    <p:extLst>
      <p:ext uri="{BB962C8B-B14F-4D97-AF65-F5344CB8AC3E}">
        <p14:creationId xmlns:p14="http://schemas.microsoft.com/office/powerpoint/2010/main" val="20084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  <p:sldLayoutId id="2147483742" r:id="rId23"/>
    <p:sldLayoutId id="2147483743" r:id="rId24"/>
    <p:sldLayoutId id="2147483744" r:id="rId25"/>
    <p:sldLayoutId id="2147483745" r:id="rId26"/>
    <p:sldLayoutId id="2147483746" r:id="rId27"/>
    <p:sldLayoutId id="2147483747" r:id="rId28"/>
    <p:sldLayoutId id="2147483748" r:id="rId29"/>
    <p:sldLayoutId id="2147483749" r:id="rId30"/>
    <p:sldLayoutId id="2147483750" r:id="rId31"/>
    <p:sldLayoutId id="2147483751" r:id="rId32"/>
    <p:sldLayoutId id="2147483752" r:id="rId33"/>
    <p:sldLayoutId id="2147483753" r:id="rId34"/>
    <p:sldLayoutId id="2147483754" r:id="rId35"/>
    <p:sldLayoutId id="2147483755" r:id="rId36"/>
    <p:sldLayoutId id="2147483756" r:id="rId37"/>
    <p:sldLayoutId id="2147483757" r:id="rId38"/>
    <p:sldLayoutId id="2147483758" r:id="rId39"/>
    <p:sldLayoutId id="2147483759" r:id="rId40"/>
    <p:sldLayoutId id="2147483760" r:id="rId41"/>
    <p:sldLayoutId id="2147483761" r:id="rId42"/>
    <p:sldLayoutId id="2147483762" r:id="rId43"/>
    <p:sldLayoutId id="2147483763" r:id="rId44"/>
    <p:sldLayoutId id="2147483764" r:id="rId45"/>
    <p:sldLayoutId id="2147483765" r:id="rId46"/>
    <p:sldLayoutId id="2147483766" r:id="rId47"/>
    <p:sldLayoutId id="2147483767" r:id="rId48"/>
    <p:sldLayoutId id="2147483768" r:id="rId49"/>
    <p:sldLayoutId id="2147483769" r:id="rId50"/>
    <p:sldLayoutId id="2147483770" r:id="rId51"/>
    <p:sldLayoutId id="2147483771" r:id="rId52"/>
    <p:sldLayoutId id="2147483772" r:id="rId53"/>
    <p:sldLayoutId id="2147483773" r:id="rId54"/>
    <p:sldLayoutId id="2147483774" r:id="rId55"/>
    <p:sldLayoutId id="2147483775" r:id="rId5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76717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76717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76717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76717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76717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76717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tailstorewindows.com/2015/12/barneys-new-york.html?spref=pi" TargetMode="External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image" Target="../media/image32.JPG&amp;ehk=fjODB6svJA7LbLL29hAulg&amp;r=0&amp;pid=OfficeInsert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hyperlink" Target="http://www.sciencestockphotos.com/free/chemistry/slides/struck_match.html" TargetMode="Externa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Lobes_of_the_brain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&amp;ehk=SZGl9ZiiWsT2HoxSRpoyZQ&amp;r=0&amp;pid=OfficeInsert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nc/2.0/" TargetMode="External"/><Relationship Id="rId4" Type="http://schemas.openxmlformats.org/officeDocument/2006/relationships/hyperlink" Target="https://flickr.com/photos/alanenglish/479507364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&amp;ehk=QnC0nA5FmwooF3V38y76qg&amp;r=0&amp;pid=OfficeInsert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image" Target="../media/image45.jpeg"/><Relationship Id="rId4" Type="http://schemas.openxmlformats.org/officeDocument/2006/relationships/hyperlink" Target="http://bye-byepounds.blogspot.com/2011/06/just-desserts.html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samdailytimes.blogspot.com/2012_07_06_archive.html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&amp;ehk=R5K6V6CpuiXywW3HeqxuBA&amp;pid=OfficeInsert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306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4BEA78D-7AC9-488E-A187-851DF89FFD3D}"/>
              </a:ext>
            </a:extLst>
          </p:cNvPr>
          <p:cNvSpPr txBox="1">
            <a:spLocks/>
          </p:cNvSpPr>
          <p:nvPr/>
        </p:nvSpPr>
        <p:spPr>
          <a:xfrm>
            <a:off x="1562100" y="965435"/>
            <a:ext cx="8991600" cy="14779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76717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MOVE TOWARD</a:t>
            </a:r>
            <a:b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FUEL GROUPS FOR MEALS/SNACKS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34EA14A-379C-4C77-A1A5-5D19B1754D8E}"/>
              </a:ext>
            </a:extLst>
          </p:cNvPr>
          <p:cNvSpPr txBox="1">
            <a:spLocks/>
          </p:cNvSpPr>
          <p:nvPr/>
        </p:nvSpPr>
        <p:spPr>
          <a:xfrm>
            <a:off x="2137954" y="2511316"/>
            <a:ext cx="8415746" cy="380657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Meals and snacks are built from fuel groups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Meals = 3-4 fuel groups + foundation fat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Snacks = 1-2 fuel groups 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Simple snack:1 fuel group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Combination snack: 2 fuel groups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Combination 1.5 and 2.0: 2+ fuel groups in larger volume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Meals (and some snacks) include foundation fat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“Add-ons</a:t>
            </a:r>
            <a:r>
              <a:rPr lang="en-US" sz="3000" dirty="0"/>
              <a:t>”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for higher energy needs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marR="0" lvl="1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*Names may change, but concepts will remain the same</a:t>
            </a:r>
          </a:p>
        </p:txBody>
      </p:sp>
    </p:spTree>
    <p:extLst>
      <p:ext uri="{BB962C8B-B14F-4D97-AF65-F5344CB8AC3E}">
        <p14:creationId xmlns:p14="http://schemas.microsoft.com/office/powerpoint/2010/main" val="2455483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C98F64F-1969-4B83-BFC6-41841359C2F9}"/>
              </a:ext>
            </a:extLst>
          </p:cNvPr>
          <p:cNvSpPr txBox="1">
            <a:spLocks/>
          </p:cNvSpPr>
          <p:nvPr/>
        </p:nvSpPr>
        <p:spPr>
          <a:xfrm>
            <a:off x="1285461" y="940903"/>
            <a:ext cx="9342782" cy="11794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76717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PRACTICAL PORTION GUIDELINES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E91F2C5-DFAB-4FAC-BD83-6649998DD6FE}"/>
              </a:ext>
            </a:extLst>
          </p:cNvPr>
          <p:cNvSpPr txBox="1">
            <a:spLocks/>
          </p:cNvSpPr>
          <p:nvPr/>
        </p:nvSpPr>
        <p:spPr>
          <a:xfrm>
            <a:off x="1167061" y="2370943"/>
            <a:ext cx="9739478" cy="42430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Baseball = “real world” visual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Use as guideline for carbohydrate fuel (grains/cereals, starches, fruits, vegetables, plant proteins, desserts), soft dairy proteins (yogurt, cottage cheese), and combination fuel (casseroles, lasagna, etc.)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Ping pong ball = “real world” visual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Use as guideline for fats, cheeses, nuts/nut butters, mayo, dressings, etc.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Palm of hand = “real world” visual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Use as guideline for protein portions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Varies w/ gender, bone structure</a:t>
            </a:r>
          </a:p>
        </p:txBody>
      </p:sp>
    </p:spTree>
    <p:extLst>
      <p:ext uri="{BB962C8B-B14F-4D97-AF65-F5344CB8AC3E}">
        <p14:creationId xmlns:p14="http://schemas.microsoft.com/office/powerpoint/2010/main" val="1438001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97ACE8-C6F6-4C6D-93DD-7457EDD4B0B2}"/>
              </a:ext>
            </a:extLst>
          </p:cNvPr>
          <p:cNvSpPr txBox="1">
            <a:spLocks/>
          </p:cNvSpPr>
          <p:nvPr/>
        </p:nvSpPr>
        <p:spPr>
          <a:xfrm>
            <a:off x="1391478" y="940903"/>
            <a:ext cx="9342783" cy="129658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76717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REAL-LIFE VISUAL TOOLS: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Portion Practice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Avenir"/>
              <a:ea typeface="+mj-ea"/>
              <a:cs typeface="+mj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D0E710-5940-4F0C-B851-D5B00FA321DA}"/>
              </a:ext>
            </a:extLst>
          </p:cNvPr>
          <p:cNvSpPr txBox="1">
            <a:spLocks/>
          </p:cNvSpPr>
          <p:nvPr/>
        </p:nvSpPr>
        <p:spPr>
          <a:xfrm>
            <a:off x="1981200" y="2270474"/>
            <a:ext cx="3758418" cy="9477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The BASEBALL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1DB49E2F-0A07-4887-B57D-4BD96EE044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81201" y="3251240"/>
            <a:ext cx="3758418" cy="277393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D969A80-6676-4A1A-B8EC-16A09ABF984C}"/>
              </a:ext>
            </a:extLst>
          </p:cNvPr>
          <p:cNvSpPr txBox="1">
            <a:spLocks/>
          </p:cNvSpPr>
          <p:nvPr/>
        </p:nvSpPr>
        <p:spPr>
          <a:xfrm>
            <a:off x="6170615" y="2270474"/>
            <a:ext cx="3901854" cy="9807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The PING PONG BALL</a:t>
            </a:r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68CAF477-345C-4388-8D06-8395BB9675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0615" y="3251239"/>
            <a:ext cx="3901854" cy="277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05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C98F64F-1969-4B83-BFC6-41841359C2F9}"/>
              </a:ext>
            </a:extLst>
          </p:cNvPr>
          <p:cNvSpPr txBox="1">
            <a:spLocks/>
          </p:cNvSpPr>
          <p:nvPr/>
        </p:nvSpPr>
        <p:spPr>
          <a:xfrm>
            <a:off x="1391478" y="904225"/>
            <a:ext cx="9409044" cy="11077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76717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+mn-lt"/>
              </a:rPr>
              <a:t>PROGRESSION OF PORTIONING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E91F2C5-DFAB-4FAC-BD83-6649998DD6FE}"/>
              </a:ext>
            </a:extLst>
          </p:cNvPr>
          <p:cNvSpPr txBox="1">
            <a:spLocks/>
          </p:cNvSpPr>
          <p:nvPr/>
        </p:nvSpPr>
        <p:spPr>
          <a:xfrm>
            <a:off x="1510747" y="2011941"/>
            <a:ext cx="9289775" cy="470691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Staff-portioning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Staff may use measuring utensils to plate food and sample plates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Out of view of clients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Self-portioning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Sample plate for meals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Visual references for guidance (BB, PPB, palm of hand)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Staff-supported portioning feedback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Practice “imperfection”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Challenge ED beliefs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Reduce shame </a:t>
            </a:r>
          </a:p>
          <a:p>
            <a:pP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Independent Self-portioning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Lower levels of care</a:t>
            </a:r>
          </a:p>
        </p:txBody>
      </p:sp>
    </p:spTree>
    <p:extLst>
      <p:ext uri="{BB962C8B-B14F-4D97-AF65-F5344CB8AC3E}">
        <p14:creationId xmlns:p14="http://schemas.microsoft.com/office/powerpoint/2010/main" val="660870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27582" y="967754"/>
            <a:ext cx="8348317" cy="100647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605C56"/>
                </a:solidFill>
                <a:latin typeface="+mn-lt"/>
              </a:rPr>
              <a:t>THREE MEAL PLANNING CHECKPOINTS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30834" y="2120280"/>
            <a:ext cx="9720262" cy="41925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Does my meal provide enough fuel groups and foundation fat?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Does my meal provide adequate portions to support my nutrition needs?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Are my portions “normal” and realistic?</a:t>
            </a:r>
          </a:p>
        </p:txBody>
      </p:sp>
    </p:spTree>
    <p:extLst>
      <p:ext uri="{BB962C8B-B14F-4D97-AF65-F5344CB8AC3E}">
        <p14:creationId xmlns:p14="http://schemas.microsoft.com/office/powerpoint/2010/main" val="887078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44851" y="921578"/>
            <a:ext cx="8061325" cy="84296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605C56"/>
                </a:solidFill>
                <a:latin typeface="+mn-lt"/>
              </a:rPr>
              <a:t>PROGRESS OVER PERFECTION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44488" y="1835150"/>
            <a:ext cx="9462052" cy="48815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Meal checkpoints challenge client to embrace normal, realistic plans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Client learns to “sit” with “imperfection” using three simple visual portion guidelines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“Imperfect” guidelines encourage trust in body’s ability to balance fuel from day to day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Reflects balance found in other body processes, such as fluids, immune system, and hormonal cycles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Avenir Book"/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253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511467-17D9-481A-9C78-C4CD6E6DC1D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91920" y="2093842"/>
            <a:ext cx="4336416" cy="457859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Guide client to see the eating disorder behaviors through: 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filter for shame reduction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lens of self-compassion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frame of hope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191ACD-D458-487D-84F2-79145FF50D0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463666" y="2093842"/>
            <a:ext cx="4469378" cy="45785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0F6F41D-4B42-42E8-A744-C0331255A4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21566" y="914343"/>
            <a:ext cx="8640418" cy="92427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Our Focus in Every Interaction</a:t>
            </a:r>
          </a:p>
        </p:txBody>
      </p:sp>
    </p:spTree>
    <p:extLst>
      <p:ext uri="{BB962C8B-B14F-4D97-AF65-F5344CB8AC3E}">
        <p14:creationId xmlns:p14="http://schemas.microsoft.com/office/powerpoint/2010/main" val="2469948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534923-4D70-4B5D-AB88-25D464B91D7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914400" y="2140433"/>
            <a:ext cx="5181600" cy="30941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Neutralize the language with “safe” terminology </a:t>
            </a:r>
          </a:p>
          <a:p>
            <a:pPr lvl="1"/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Fuel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vs. food</a:t>
            </a:r>
          </a:p>
          <a:p>
            <a:pPr lvl="1"/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Energy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vs. calories</a:t>
            </a:r>
          </a:p>
          <a:p>
            <a:pPr lvl="1"/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Movement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vs. exercise</a:t>
            </a:r>
          </a:p>
          <a:p>
            <a:pPr lvl="1"/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“What is my body telling me?”</a:t>
            </a:r>
          </a:p>
          <a:p>
            <a:pPr lvl="1"/>
            <a:endParaRPr lang="en-US" sz="2800" dirty="0">
              <a:latin typeface="+mj-lt"/>
            </a:endParaRPr>
          </a:p>
          <a:p>
            <a:pPr marL="457200" lvl="1" indent="0">
              <a:buNone/>
            </a:pPr>
            <a:endParaRPr lang="en-US" sz="2800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849DE-B279-42FB-8D8B-E90C95DE49E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63360" y="2140434"/>
            <a:ext cx="4833510" cy="30941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Change the interpretation with creative analogies</a:t>
            </a:r>
          </a:p>
          <a:p>
            <a:pPr lvl="1"/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Translates science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into real-world understanding</a:t>
            </a:r>
          </a:p>
          <a:p>
            <a:pPr lvl="1"/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Builds foundation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for compassion and curiosity</a:t>
            </a:r>
          </a:p>
          <a:p>
            <a:pPr lvl="1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venir" panose="020B0503020203020204"/>
            </a:endParaRPr>
          </a:p>
          <a:p>
            <a:endParaRPr lang="en-US" dirty="0">
              <a:latin typeface="Avenir" panose="020B050302020302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2E58B2-70F1-4A57-AEFD-44072CD49A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37213" y="1029666"/>
            <a:ext cx="8517573" cy="1011169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Role of the Alsana RD</a:t>
            </a:r>
          </a:p>
        </p:txBody>
      </p:sp>
    </p:spTree>
    <p:extLst>
      <p:ext uri="{BB962C8B-B14F-4D97-AF65-F5344CB8AC3E}">
        <p14:creationId xmlns:p14="http://schemas.microsoft.com/office/powerpoint/2010/main" val="4191392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68D841-5E7C-4F01-891B-351FFA8D60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3339" y="294428"/>
            <a:ext cx="8522874" cy="91101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Language Matters: </a:t>
            </a:r>
            <a:r>
              <a:rPr lang="en-US" sz="4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Food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or 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E11544-D49F-4C13-B53A-2353E675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01" y="1499447"/>
            <a:ext cx="3367877" cy="3631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2540C6-8191-41D5-8106-B1AE7F37D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040" y="2052672"/>
            <a:ext cx="3299028" cy="3631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E6BABB-D126-4B4A-8447-BCF3009F4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730" y="2550843"/>
            <a:ext cx="3367877" cy="363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25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68D841-5E7C-4F01-891B-351FFA8D60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3339" y="453957"/>
            <a:ext cx="8522874" cy="831504"/>
          </a:xfrm>
        </p:spPr>
        <p:txBody>
          <a:bodyPr>
            <a:normAutofit/>
          </a:bodyPr>
          <a:lstStyle/>
          <a:p>
            <a:r>
              <a:rPr lang="en-US" sz="4000" dirty="0"/>
              <a:t>Language Matters: </a:t>
            </a:r>
            <a:r>
              <a:rPr lang="en-US" sz="4000" i="1" dirty="0"/>
              <a:t>Calories or </a:t>
            </a:r>
            <a:r>
              <a:rPr lang="en-US" sz="4000" b="1" dirty="0"/>
              <a:t>Energy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CCC56-0F49-4490-8356-6F6E7432D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316" y="1745916"/>
            <a:ext cx="3901778" cy="4346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EC9586-9046-475D-A1BF-0F361633A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673" y="1745917"/>
            <a:ext cx="4115157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91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5754" y="2732324"/>
            <a:ext cx="9805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dirty="0"/>
              <a:t>Nutrition in Recovery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85F57"/>
              </a:solidFill>
              <a:effectLst/>
              <a:uLnTx/>
              <a:uFillTx/>
              <a:latin typeface="Avenir Book" panose="02000503020000020003" pitchFamily="2" charset="0"/>
              <a:ea typeface="Avenir Book" charset="0"/>
              <a:cs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2107" y="4041513"/>
            <a:ext cx="89666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venir Book" charset="0"/>
                <a:cs typeface="Avenir Book" charset="0"/>
              </a:rPr>
              <a:t>Tammy Beasley, RDN, CEDRD-S, CSSD, 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venir Book" charset="0"/>
                <a:cs typeface="Avenir Book" charset="0"/>
              </a:rPr>
              <a:t>Vice President of Clinical Nutrition Services</a:t>
            </a:r>
          </a:p>
        </p:txBody>
      </p:sp>
    </p:spTree>
    <p:extLst>
      <p:ext uri="{BB962C8B-B14F-4D97-AF65-F5344CB8AC3E}">
        <p14:creationId xmlns:p14="http://schemas.microsoft.com/office/powerpoint/2010/main" val="1144850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68D841-5E7C-4F01-891B-351FFA8D60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2160" y="321435"/>
            <a:ext cx="8294053" cy="126882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Language Matters:</a:t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“What is My Body Telling Me?”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11D857-BDF4-4A10-8342-51ADFD13D5E2}"/>
              </a:ext>
            </a:extLst>
          </p:cNvPr>
          <p:cNvSpPr/>
          <p:nvPr/>
        </p:nvSpPr>
        <p:spPr>
          <a:xfrm>
            <a:off x="1351722" y="1874728"/>
            <a:ext cx="970059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Focuses on how the body has helped vs. harmed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Reconnects and validates a relationship with body and food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Neutralizes “blame and shame”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Demystifies physical changes during recovery</a:t>
            </a:r>
          </a:p>
        </p:txBody>
      </p:sp>
    </p:spTree>
    <p:extLst>
      <p:ext uri="{BB962C8B-B14F-4D97-AF65-F5344CB8AC3E}">
        <p14:creationId xmlns:p14="http://schemas.microsoft.com/office/powerpoint/2010/main" val="2399391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199" y="-283082"/>
            <a:ext cx="9818381" cy="148903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US" dirty="0"/>
            </a:b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Nutrition Rehabilitation</a:t>
            </a:r>
            <a:b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Anorexia Nervosa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762539"/>
            <a:ext cx="10515600" cy="4239378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Metabolic rate decreases 20 – 36%</a:t>
            </a:r>
          </a:p>
          <a:p>
            <a:pPr lvl="1" eaLnBrk="1" hangingPunct="1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Body develops a priority list, emphasizing vital activities first</a:t>
            </a:r>
          </a:p>
          <a:p>
            <a:pPr lvl="2" eaLnBrk="1" hangingPunct="1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Brain itself needs about 400-500 calories, glucose only</a:t>
            </a:r>
          </a:p>
          <a:p>
            <a:pPr lvl="2" eaLnBrk="1" hangingPunct="1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Body compensates by giving up non-life-threatening functions </a:t>
            </a:r>
          </a:p>
          <a:p>
            <a:pPr marL="914400" lvl="2" indent="0" eaLnBrk="1" hangingPunct="1">
              <a:buNone/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(Ex: menstruation, digestive enzymes)</a:t>
            </a:r>
          </a:p>
          <a:p>
            <a:pPr lvl="1" eaLnBrk="1" hangingPunct="1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Cells learn to perform their jobs without burning as many calories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Weight restoration patterns in recovery</a:t>
            </a:r>
          </a:p>
          <a:p>
            <a:pPr lvl="1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Large variability in # of calories required</a:t>
            </a:r>
          </a:p>
          <a:p>
            <a:pPr lvl="1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Three stages of weight restoration</a:t>
            </a:r>
          </a:p>
          <a:p>
            <a:pPr lvl="2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Stage:  Initial resistance to weight change</a:t>
            </a:r>
          </a:p>
          <a:p>
            <a:pPr lvl="2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Stage: Comparatively rapid weight change</a:t>
            </a:r>
          </a:p>
          <a:p>
            <a:pPr lvl="2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Stage:  Stabilized natural weight</a:t>
            </a:r>
          </a:p>
          <a:p>
            <a:pPr>
              <a:defRPr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1" indent="0">
              <a:buNone/>
              <a:defRPr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endParaRPr lang="en-US" sz="1778" dirty="0"/>
          </a:p>
          <a:p>
            <a:pPr marL="406405" lvl="1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3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266"/>
    </mc:Choice>
    <mc:Fallback xmlns="">
      <p:transition spd="slow" advTm="27726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2E6F04-6B92-4C7E-BCCB-86A12A4A0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95" y="140987"/>
            <a:ext cx="10073485" cy="11312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Creative Counseling Strategy: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Freezer vs Matchstick</a:t>
            </a:r>
          </a:p>
        </p:txBody>
      </p:sp>
      <p:pic>
        <p:nvPicPr>
          <p:cNvPr id="8" name="Content Placeholder 2">
            <a:extLst>
              <a:ext uri="{FF2B5EF4-FFF2-40B4-BE49-F238E27FC236}">
                <a16:creationId xmlns:a16="http://schemas.microsoft.com/office/drawing/2014/main" id="{6C0C793E-7EC2-43D7-BAC9-F22A8B66D8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05000" y="1653482"/>
            <a:ext cx="3546072" cy="4039985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BDE15B9-6791-4027-9CC1-30C58BD21D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40929" y="1653483"/>
            <a:ext cx="4044142" cy="4039985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4C6B3F-B74F-4A2C-B6E1-3FF66BC17951}"/>
              </a:ext>
            </a:extLst>
          </p:cNvPr>
          <p:cNvSpPr/>
          <p:nvPr/>
        </p:nvSpPr>
        <p:spPr>
          <a:xfrm>
            <a:off x="2459052" y="5638801"/>
            <a:ext cx="34547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00" dirty="0">
                <a:solidFill>
                  <a:prstClr val="black"/>
                </a:solidFill>
                <a:hlinkClick r:id="rId3" tooltip="http://www.retailstorewindows.com/2015/12/barneys-new-york.html?spref=pi"/>
              </a:rPr>
              <a:t>This Photo</a:t>
            </a:r>
            <a:r>
              <a:rPr lang="en-US" sz="900" dirty="0">
                <a:solidFill>
                  <a:prstClr val="black"/>
                </a:solidFill>
              </a:rPr>
              <a:t> by Unknown Author is licensed under </a:t>
            </a:r>
            <a:r>
              <a:rPr lang="en-US" sz="900" dirty="0">
                <a:solidFill>
                  <a:prstClr val="black"/>
                </a:solidFill>
                <a:hlinkClick r:id="rId6" tooltip="https://creativecommons.org/licenses/by-nc-sa/4.0/"/>
              </a:rPr>
              <a:t>CC BY-NC-SA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780898-D276-4724-B2AC-B8EA7DDEE867}"/>
              </a:ext>
            </a:extLst>
          </p:cNvPr>
          <p:cNvSpPr txBox="1"/>
          <p:nvPr/>
        </p:nvSpPr>
        <p:spPr>
          <a:xfrm>
            <a:off x="6324600" y="5643937"/>
            <a:ext cx="30298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 tooltip="http://www.sciencestockphotos.com/free/chemistry/slides/struck_match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7" tooltip="https://creativecommons.org/licenses/by/4.0/"/>
              </a:rPr>
              <a:t>CC BY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12473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988"/>
    </mc:Choice>
    <mc:Fallback xmlns="">
      <p:transition spd="slow" advTm="16398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5744" y="326773"/>
            <a:ext cx="8913061" cy="175381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Nutrition Rehabilitation</a:t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Anorexia Nervosa</a:t>
            </a:r>
            <a:br>
              <a:rPr lang="en-US" sz="3556" dirty="0"/>
            </a:br>
            <a:endParaRPr lang="en-US" sz="3556" dirty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855305"/>
            <a:ext cx="10515600" cy="482247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Distribution of weight gain during recovery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Initial: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Body gains weight in areas that protect vital organs (stomach, butt, back, trunk)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Intermediate: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Body gains weight in places that are not necessary for survival (legs/arms)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Final: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Continued weight gain is more gradual and proportionately distributed over entire body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“What is my body telling me?”</a:t>
            </a:r>
          </a:p>
          <a:p>
            <a:pPr lvl="1"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67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36"/>
    </mc:Choice>
    <mc:Fallback xmlns="">
      <p:transition spd="slow" advTm="61636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571F64-E4DF-4E6E-9367-C5320C338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3" y="140988"/>
            <a:ext cx="10152998" cy="89268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Nutrition Rehabilitation and</a:t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Anorexia Nervosa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ECD36A-6CD9-49EC-A1E6-90F7BBBAA8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90494"/>
            <a:ext cx="5181600" cy="4652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Hunger in normal brain</a:t>
            </a:r>
          </a:p>
          <a:p>
            <a:pPr lvl="0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Hunger increases sensitivity to reward in general</a:t>
            </a:r>
          </a:p>
          <a:p>
            <a:pPr lvl="0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Hunger increases activation in immediate reward circuitry specifically</a:t>
            </a:r>
          </a:p>
          <a:p>
            <a:pPr lvl="0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Satiety increases activation in cognitive control circuitry during decision making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40D7A7-06AD-4AFF-90CA-FF9658720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90494"/>
            <a:ext cx="5181600" cy="44262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Hunger in starved brain</a:t>
            </a:r>
          </a:p>
          <a:p>
            <a:pPr lvl="0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Hunger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does not motivate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 anorexic brain to eat </a:t>
            </a:r>
          </a:p>
          <a:p>
            <a:pPr lvl="0"/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No differences in brain response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 both reward and cognitive control circuitry during hunger OR satiety in an anorexic brain</a:t>
            </a:r>
          </a:p>
          <a:p>
            <a:pPr marL="0" lvl="0" indent="0">
              <a:buNone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				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lvl="0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lvl="0" indent="0" algn="r">
              <a:buNone/>
            </a:pPr>
            <a:r>
              <a:rPr lang="en-US" sz="1600" dirty="0" err="1">
                <a:latin typeface="Candara" pitchFamily="34" charset="0"/>
              </a:rPr>
              <a:t>Wierenga</a:t>
            </a:r>
            <a:r>
              <a:rPr lang="en-US" sz="1600" dirty="0">
                <a:latin typeface="Candara" pitchFamily="34" charset="0"/>
              </a:rPr>
              <a:t> CE, et al. Biological Psychiatry. Apr 1, 2015; 77:642-652</a:t>
            </a:r>
            <a:r>
              <a:rPr lang="en-US" sz="1778" dirty="0">
                <a:latin typeface="Candara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06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69"/>
    </mc:Choice>
    <mc:Fallback xmlns="">
      <p:transition spd="slow" advTm="6906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288BE3-F5A9-4A48-B704-2FC8B7402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7294"/>
            <a:ext cx="10308711" cy="129931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000" dirty="0"/>
              <a:t>The Brain’s Communication System:  </a:t>
            </a:r>
            <a:br>
              <a:rPr lang="en-US" sz="4000" dirty="0"/>
            </a:br>
            <a:r>
              <a:rPr lang="en-US" sz="4000" dirty="0"/>
              <a:t>The Insula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2054087"/>
            <a:ext cx="5761383" cy="4324351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800" dirty="0"/>
              <a:t>The Insula’s Job:</a:t>
            </a:r>
          </a:p>
          <a:p>
            <a:pPr lvl="1"/>
            <a:r>
              <a:rPr lang="en-US" sz="2400" dirty="0"/>
              <a:t>Manages the internal state of our bodies</a:t>
            </a:r>
          </a:p>
          <a:p>
            <a:pPr lvl="1"/>
            <a:r>
              <a:rPr lang="en-US" sz="2400" dirty="0"/>
              <a:t>Reads body states like hunger and cravings</a:t>
            </a:r>
          </a:p>
          <a:p>
            <a:pPr lvl="1"/>
            <a:r>
              <a:rPr lang="en-US" sz="2400" dirty="0"/>
              <a:t>“Lights up” in brain scans when body craves, feels, chooses, anticipates, etc.</a:t>
            </a:r>
          </a:p>
          <a:p>
            <a:pPr lvl="1"/>
            <a:endParaRPr lang="en-US" dirty="0"/>
          </a:p>
        </p:txBody>
      </p:sp>
      <p:pic>
        <p:nvPicPr>
          <p:cNvPr id="8" name="Content Placeholder 17" descr="The Neurocritic: New York Times on Addiction and The Insula">
            <a:extLst>
              <a:ext uri="{FF2B5EF4-FFF2-40B4-BE49-F238E27FC236}">
                <a16:creationId xmlns:a16="http://schemas.microsoft.com/office/drawing/2014/main" id="{2E79CDF3-0FC3-4986-95B3-A7F66E32903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701" y="2339614"/>
            <a:ext cx="3554880" cy="35092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76A9F7-D683-4E73-BBFD-70A9052E6D5B}"/>
              </a:ext>
            </a:extLst>
          </p:cNvPr>
          <p:cNvSpPr txBox="1"/>
          <p:nvPr/>
        </p:nvSpPr>
        <p:spPr>
          <a:xfrm>
            <a:off x="7198329" y="6001917"/>
            <a:ext cx="2859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en.wikipedia.org/wiki/Lobes_of_the_brain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42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91"/>
    </mc:Choice>
    <mc:Fallback xmlns="">
      <p:transition spd="slow" advTm="2759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715618" y="68263"/>
            <a:ext cx="8933208" cy="1096962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rPr>
              <a:t>What Does Malnutrition Do?</a:t>
            </a:r>
            <a:b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497623015"/>
              </p:ext>
            </p:extLst>
          </p:nvPr>
        </p:nvGraphicFramePr>
        <p:xfrm>
          <a:off x="1258956" y="1508918"/>
          <a:ext cx="5950227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Content Placeholder 17" descr="The Neurocritic: New York Times on Addiction and The Insula"/>
          <p:cNvPicPr>
            <a:picLocks noGrp="1" noChangeAspect="1"/>
          </p:cNvPicPr>
          <p:nvPr>
            <p:ph sz="half" idx="429496729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539" y="2037521"/>
            <a:ext cx="2743200" cy="3124200"/>
          </a:xfrm>
        </p:spPr>
      </p:pic>
    </p:spTree>
    <p:extLst>
      <p:ext uri="{BB962C8B-B14F-4D97-AF65-F5344CB8AC3E}">
        <p14:creationId xmlns:p14="http://schemas.microsoft.com/office/powerpoint/2010/main" val="4093809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70" y="148429"/>
            <a:ext cx="9927710" cy="99125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Summary:</a:t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Malnourished 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Brain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07530" y="1835391"/>
            <a:ext cx="9776940" cy="443540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Cannot process thoughts clearly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Alters self-perception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Increases anxiety, irritability and mood swings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Blunts (and loses) hunger and fullness signals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Monopolizes energy consumed as life-protection measure</a:t>
            </a:r>
          </a:p>
          <a:p>
            <a:pPr lvl="1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perception:  “My body is the enemy, and I can’t trust it” </a:t>
            </a:r>
          </a:p>
          <a:p>
            <a:pPr lvl="1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Body’s perception:  “I’m trying to help you, not harm you”</a:t>
            </a:r>
          </a:p>
          <a:p>
            <a:pPr lvl="1"/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en-US" sz="2800" dirty="0"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34082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93D575-A886-4C5C-9E20-00922F9B23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0174" y="949670"/>
            <a:ext cx="10167730" cy="122396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Body’s Second Brain, </a:t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GUT, is Also Malnourished…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DDC904-FECA-4F68-A8D9-DE40C153969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232452" y="2077624"/>
            <a:ext cx="5181600" cy="4797425"/>
          </a:xfrm>
        </p:spPr>
        <p:txBody>
          <a:bodyPr>
            <a:normAutofit/>
          </a:bodyPr>
          <a:lstStyle/>
          <a:p>
            <a:pPr lvl="0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Brain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gut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lose ability to produce and maintain healthy serotonin levels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Increases anxiety and depression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Reduces sleep quality and quantity </a:t>
            </a:r>
          </a:p>
          <a:p>
            <a:pPr marL="457200" lvl="1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Mehler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PS, Birmingham LC, Crow SJ,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Jahraus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JP. Medical complications of eating disorders. In: The Treatment of Eating Disorders: A Clinical Handbook. 2010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D6F880-9E62-4AD1-9CCA-A8D4AAA543D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99583" y="2077623"/>
            <a:ext cx="5181600" cy="479742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Variety of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gut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flora is severely altered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Compromises immune system 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Reduces fluid secretion 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Slows gut motility 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Gastroparesis, or delayed gastric emptying, develops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Bloating from gas and distention after eating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Pain can be severe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79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00"/>
    </mc:Choice>
    <mc:Fallback xmlns="">
      <p:transition spd="slow" advTm="762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EEF74-8A24-466F-97C6-7BDB5E811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744" y="326773"/>
            <a:ext cx="8913061" cy="1178770"/>
          </a:xfrm>
        </p:spPr>
        <p:txBody>
          <a:bodyPr anchor="t">
            <a:no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 How Do We Translate </a:t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These Brain/Gut Changes?</a:t>
            </a:r>
          </a:p>
        </p:txBody>
      </p:sp>
      <p:pic>
        <p:nvPicPr>
          <p:cNvPr id="5" name="Content Placeholder 5" descr="A picture containing person, clothing, holding, woman&#10;&#10;Description automatically generated">
            <a:extLst>
              <a:ext uri="{FF2B5EF4-FFF2-40B4-BE49-F238E27FC236}">
                <a16:creationId xmlns:a16="http://schemas.microsoft.com/office/drawing/2014/main" id="{AC9D27E0-35D2-4AF8-B349-6FB836EE6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888974" y="2100374"/>
            <a:ext cx="6400799" cy="4110771"/>
          </a:xfrm>
          <a:prstGeom prst="rect">
            <a:avLst/>
          </a:prstGeom>
          <a:noFill/>
          <a:effectLst/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096F9F1-F03A-4748-9EDA-48766E44E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6080" y="6451712"/>
            <a:ext cx="3759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F21F015-88D3-0A4E-B22B-2EB833AE58A6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76"/>
    </mc:Choice>
    <mc:Fallback xmlns="">
      <p:transition spd="slow" advTm="7177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1658" y="361431"/>
            <a:ext cx="9524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Avenir Book" charset="0"/>
                <a:cs typeface="Avenir Book" charset="0"/>
              </a:rPr>
              <a:t>Whole-Person Nutrition Approach</a:t>
            </a:r>
          </a:p>
        </p:txBody>
      </p:sp>
      <p:pic>
        <p:nvPicPr>
          <p:cNvPr id="2050" name="image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281" y="1952992"/>
            <a:ext cx="3590250" cy="320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638302" y="1682884"/>
            <a:ext cx="917649" cy="32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51624" tIns="0" rIns="0" bIns="0" numCol="1" anchor="ctr" anchorCtr="0" compatLnSpc="1">
            <a:prstTxWarp prst="textNoShape">
              <a:avLst/>
            </a:prstTxWarp>
            <a:spAutoFit/>
          </a:bodyPr>
          <a:lstStyle>
            <a:lvl1pPr indent="10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5715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61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</a:br>
            <a:endParaRPr kumimoji="0" lang="en-US" altLang="en-US" sz="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0" marR="0" lvl="0" indent="5715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BD876B6F-FD0F-48B8-B1F0-CEEEE62BE72E}"/>
              </a:ext>
            </a:extLst>
          </p:cNvPr>
          <p:cNvSpPr/>
          <p:nvPr/>
        </p:nvSpPr>
        <p:spPr>
          <a:xfrm>
            <a:off x="541658" y="3552321"/>
            <a:ext cx="726427" cy="27260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28181" y="1843088"/>
            <a:ext cx="32934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ＭＳ Ｐゴシック" charset="-128"/>
                <a:cs typeface="+mn-cs"/>
              </a:rPr>
              <a:t>Medical treatment: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Nutrition heals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the physical body, the gut-brain connection and hunger/fullness signals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6024" y="3518593"/>
            <a:ext cx="359025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Nutrition: 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ＭＳ Ｐゴシック" charset="-128"/>
                <a:cs typeface="+mn-cs"/>
              </a:rPr>
              <a:t>Heals, Restores, Supports, Fuels 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ea typeface="ＭＳ Ｐゴシック" charset="-128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Balances nourishment and pleasure through an all-foods-fit approach without shame or judgment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28878" y="5296240"/>
            <a:ext cx="27037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ＭＳ Ｐゴシック" charset="-128"/>
                <a:cs typeface="+mn-cs"/>
              </a:rPr>
              <a:t>Movement Integration: 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Nutrition fuels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movement and enjoyable active living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5D7975"/>
              </a:solidFill>
              <a:effectLst/>
              <a:uLnTx/>
              <a:uFillTx/>
              <a:latin typeface="Avenir Book"/>
              <a:ea typeface="ＭＳ Ｐゴシック" charset="-128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341971" y="3518593"/>
            <a:ext cx="33056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ＭＳ Ｐゴシック" charset="-128"/>
                <a:cs typeface="+mn-cs"/>
              </a:rPr>
              <a:t>Relational healing: 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ＭＳ Ｐゴシック" charset="-128"/>
                <a:cs typeface="+mn-cs"/>
              </a:rPr>
              <a:t>Nutrition supports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connections to self and others, to food and body, and to purpose and hope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5D7975"/>
              </a:solidFill>
              <a:effectLst/>
              <a:uLnTx/>
              <a:uFillTx/>
              <a:latin typeface="Avenir Book"/>
              <a:ea typeface="ＭＳ Ｐゴシック" charset="-128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41971" y="1951672"/>
            <a:ext cx="34479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ＭＳ Ｐゴシック" charset="-128"/>
                <a:cs typeface="+mn-cs"/>
              </a:rPr>
              <a:t>Therapeutic treatment: 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ＭＳ Ｐゴシック" charset="-128"/>
                <a:cs typeface="+mn-cs"/>
              </a:rPr>
              <a:t>Nutrition restores 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ＭＳ Ｐゴシック" charset="-128"/>
                <a:cs typeface="+mn-cs"/>
              </a:rPr>
              <a:t>the brain’s  communication system and supports its ability to re-wire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5D7975"/>
              </a:solidFill>
              <a:effectLst/>
              <a:uLnTx/>
              <a:uFillTx/>
              <a:latin typeface="Avenir Book"/>
              <a:ea typeface="ＭＳ Ｐゴシック" charset="-128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28593" y="117545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Nutrition-integrated Healing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Heals, Restores, Supports, Fuels</a:t>
            </a:r>
          </a:p>
        </p:txBody>
      </p:sp>
    </p:spTree>
    <p:extLst>
      <p:ext uri="{BB962C8B-B14F-4D97-AF65-F5344CB8AC3E}">
        <p14:creationId xmlns:p14="http://schemas.microsoft.com/office/powerpoint/2010/main" val="178594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F2600-8D19-4C38-A53C-BFE89EE49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359" y="410817"/>
            <a:ext cx="8820206" cy="148424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Nutrition Psychoeducation:</a:t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Translating Science through Creative Analogies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7979E8-8F5A-48D3-8B99-3785646D1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95061"/>
            <a:ext cx="7729330" cy="477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65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4BD8DB7-0AC6-4C4E-B7C4-C0B6A966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Sponge “Distortion” over Time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DA47A45-9E8F-4673-88AB-B96451227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80" y="1195735"/>
            <a:ext cx="6343624" cy="3663641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6E22755-38A1-4D5A-988F-D74AD4BCAC4C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456" y="4549567"/>
            <a:ext cx="3992562" cy="2189163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C95065-B1AA-4687-8E7B-C08278B34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62" y="1868075"/>
            <a:ext cx="3858748" cy="453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1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40"/>
    </mc:Choice>
    <mc:Fallback xmlns="">
      <p:transition spd="slow" advTm="6614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199" y="140987"/>
            <a:ext cx="9818381" cy="113122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Nutrition Rehabilitation</a:t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Bulimia Nervosa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96278"/>
            <a:ext cx="10515600" cy="4305639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Body has learned to release large amounts of anti-diuretic hormone to manage purging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During 1</a:t>
            </a:r>
            <a:r>
              <a:rPr lang="en-US" sz="2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6 weeks, body continues to release extra anti-diuretic hormone as protection</a:t>
            </a:r>
          </a:p>
          <a:p>
            <a:pPr lvl="1"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Causes body to retain extra fluid after being chronically dehydrated (What is my body telling me?)</a:t>
            </a:r>
          </a:p>
          <a:p>
            <a:pPr lvl="1"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Retains extra fluid weight in face, ankles, skin, fingers, abdomen, inner thigh </a:t>
            </a:r>
          </a:p>
          <a:p>
            <a:pPr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During this time, it is important to resist the urge to restrict fluids or over-exercise</a:t>
            </a:r>
          </a:p>
          <a:p>
            <a:pPr lvl="1"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Body will return to its natural weight within 2 to 3 months</a:t>
            </a:r>
          </a:p>
          <a:p>
            <a:pPr lvl="1"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Fluid normalization may be delayed if/when client returns to purging </a:t>
            </a:r>
          </a:p>
          <a:p>
            <a:pPr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914400" lvl="2" indent="0">
              <a:buNone/>
              <a:defRPr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9635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78"/>
    </mc:Choice>
    <mc:Fallback xmlns="">
      <p:transition spd="slow" advTm="137378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Creative Counseling Strategy:</a:t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Hiker and Body Trust</a:t>
            </a:r>
            <a:endParaRPr lang="en-US" sz="4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 bwMode="auto">
          <a:xfrm>
            <a:off x="2841625" y="1871135"/>
            <a:ext cx="6508750" cy="48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4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06563"/>
            <a:ext cx="4040188" cy="161448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2489" dirty="0"/>
          </a:p>
          <a:p>
            <a:pPr lvl="1"/>
            <a:endParaRPr lang="en-US" sz="2133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96533" y="1871135"/>
            <a:ext cx="3860800" cy="475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89" dirty="0"/>
              <a:t>   </a:t>
            </a:r>
            <a:endParaRPr lang="en-US" sz="2133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C3F95D-4965-41E4-9521-75AF8D6F5B88}"/>
              </a:ext>
            </a:extLst>
          </p:cNvPr>
          <p:cNvSpPr txBox="1"/>
          <p:nvPr/>
        </p:nvSpPr>
        <p:spPr>
          <a:xfrm>
            <a:off x="4783666" y="5124278"/>
            <a:ext cx="3886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flickr.com/photos/alanenglish/479507364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/2.0/"/>
              </a:rPr>
              <a:t>CC BY-NC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52040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447"/>
    </mc:Choice>
    <mc:Fallback xmlns="">
      <p:transition spd="slow" advTm="190447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Nutrition Rehabilitation</a:t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Bulimia Nervosa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1023730" y="1947293"/>
            <a:ext cx="9818381" cy="458393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Insulin regulation is progressively imbalanced</a:t>
            </a:r>
          </a:p>
          <a:p>
            <a:pPr lvl="1" eaLnBrk="1" hangingPunct="1"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Body adapts to high sugar “binge” diet by producing large amounts of insulin just after eating</a:t>
            </a:r>
          </a:p>
          <a:p>
            <a:pPr lvl="2" eaLnBrk="1" hangingPunct="1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Increases appetite</a:t>
            </a:r>
          </a:p>
          <a:p>
            <a:pPr lvl="2" eaLnBrk="1" hangingPunct="1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Promotes body fat storage</a:t>
            </a:r>
          </a:p>
          <a:p>
            <a:pPr lvl="1" eaLnBrk="1" hangingPunct="1"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Consuming “normal” meal does not produce “fullness”, reduce cravings or satisfy urges</a:t>
            </a:r>
          </a:p>
          <a:p>
            <a:pPr lvl="2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Insulin-produced hypoglycemia, a protective learned response </a:t>
            </a:r>
          </a:p>
          <a:p>
            <a:pPr lvl="2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“White knuckle” intensity surrounding hunger/cravings</a:t>
            </a:r>
          </a:p>
          <a:p>
            <a:pPr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Body needs time to re-calibrate the insulin/blood sugar relationship with normal eating</a:t>
            </a:r>
          </a:p>
          <a:p>
            <a:pPr marL="914400" lvl="2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07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353"/>
    </mc:Choice>
    <mc:Fallback xmlns="">
      <p:transition spd="slow" advTm="304353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B6315-6E22-664D-ACAC-9B58239D1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744" y="326773"/>
            <a:ext cx="8913061" cy="1178770"/>
          </a:xfrm>
        </p:spPr>
        <p:txBody>
          <a:bodyPr anchor="t">
            <a:no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Creative Counseling Strategy:</a:t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Survive the Riptide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32762E54-A26F-4CDA-BDD5-F1269FD9FF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7" r="16415" b="-3"/>
          <a:stretch/>
        </p:blipFill>
        <p:spPr>
          <a:xfrm>
            <a:off x="641350" y="1825625"/>
            <a:ext cx="5454650" cy="4351338"/>
          </a:xfrm>
          <a:noFill/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A03F2E0-A615-4F1C-8E1F-3CD71C36FC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8" r="180"/>
          <a:stretch/>
        </p:blipFill>
        <p:spPr>
          <a:xfrm>
            <a:off x="6361430" y="1825625"/>
            <a:ext cx="5452745" cy="4351338"/>
          </a:xfrm>
          <a:noFill/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9C16601C-D55E-42E8-908D-D0DECA868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6080" y="6451712"/>
            <a:ext cx="3759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F21F015-88D3-0A4E-B22B-2EB833AE58A6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1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73"/>
    </mc:Choice>
    <mc:Fallback xmlns="">
      <p:transition spd="slow" advTm="123273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87E3A-F6CA-4643-8E58-90CA98CD6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bg1"/>
                </a:solidFill>
                <a:latin typeface="Avenir Book"/>
              </a:rPr>
              <a:t>Brain Reward Circuitry and Binge Eating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B94EF7-337B-4DE6-8A87-BA2927DE3DF3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535743" y="547688"/>
            <a:ext cx="5175943" cy="5853112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marL="0" indent="0">
              <a:buNone/>
            </a:pPr>
            <a:r>
              <a:rPr lang="en-US" sz="10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rPr>
              <a:t>Nutrition Rehabilitation and Binge Eating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7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Dopamine hormone is released in response to “pleasure” signals (food)</a:t>
            </a:r>
          </a:p>
          <a:p>
            <a:endParaRPr lang="en-US" sz="7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7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Dopamine circuits are associated w/ reward</a:t>
            </a:r>
          </a:p>
          <a:p>
            <a:pPr marL="1241266" lvl="1" indent="-857250">
              <a:buFont typeface="Wingdings" panose="05000000000000000000" pitchFamily="2" charset="2"/>
              <a:buChar char="ü"/>
            </a:pP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Brain will </a:t>
            </a:r>
            <a:r>
              <a:rPr lang="en-US" sz="6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automate response to behavior if repeated often</a:t>
            </a:r>
          </a:p>
          <a:p>
            <a:pPr marL="1241266" lvl="1" indent="-857250">
              <a:buFont typeface="Wingdings" panose="05000000000000000000" pitchFamily="2" charset="2"/>
              <a:buChar char="ü"/>
            </a:pP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“Want” it but do not have to “like” it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4CA49A-7923-4648-90F1-D13DF64B284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281530" y="978694"/>
            <a:ext cx="5540276" cy="49911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712890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095" y="246085"/>
            <a:ext cx="10073485" cy="92581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rPr>
              <a:t>If Brain can </a:t>
            </a:r>
            <a:r>
              <a:rPr lang="en-US" sz="4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rPr>
              <a:t>Predict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rPr>
              <a:t> Reward,</a:t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rPr>
            </a:b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rPr>
              <a:t>It Responds to the Dopamine Trigger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A4749DB-2676-4470-9D86-16F6E5C491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25512" y="1842052"/>
            <a:ext cx="5006975" cy="4306957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121" y="1842052"/>
            <a:ext cx="4597269" cy="430695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15881E-7F6C-479A-BD15-BAB6CC1384E3}"/>
              </a:ext>
            </a:extLst>
          </p:cNvPr>
          <p:cNvSpPr txBox="1"/>
          <p:nvPr/>
        </p:nvSpPr>
        <p:spPr>
          <a:xfrm>
            <a:off x="1612900" y="6191895"/>
            <a:ext cx="39512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 tooltip="http://bye-byepounds.blogspot.com/2011/06/just-desserts.html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 tooltip="https://creativecommons.org/licenses/by-nc-nd/3.0/"/>
              </a:rPr>
              <a:t>CC BY-NC-ND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0369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12552"/>
            <a:ext cx="9818381" cy="1422769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rPr>
              <a:t>Brain Reward Circuitry</a:t>
            </a:r>
            <a:b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rPr>
            </a:b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rPr>
              <a:t>and Binge Eating</a:t>
            </a:r>
            <a:br>
              <a:rPr lang="en-US" sz="4400" b="1" dirty="0">
                <a:solidFill>
                  <a:schemeClr val="accent5"/>
                </a:solidFill>
                <a:latin typeface="Avenir Book"/>
              </a:rPr>
            </a:br>
            <a:endParaRPr lang="en-US" sz="4400" b="1" dirty="0">
              <a:solidFill>
                <a:schemeClr val="accent5"/>
              </a:solidFill>
              <a:latin typeface="Avenir Book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19200" y="2133600"/>
            <a:ext cx="9437380" cy="386831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 suggests brain reward circuitry is more active with sugar-based foods in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hungry subjects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vs. satiated subjects</a:t>
            </a:r>
          </a:p>
          <a:p>
            <a:pPr marL="0" indent="0">
              <a:buNone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 suggests that dopamine reward responses from “acute food pleasure” adjust over time; more required for same effect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5747389" y="5144667"/>
            <a:ext cx="5905500" cy="8572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0217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30E123-2CAD-4231-8EED-7463C5F8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140987"/>
            <a:ext cx="9967467" cy="97978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rPr>
              <a:t>Cortisol Feeds the Problem…</a:t>
            </a:r>
          </a:p>
        </p:txBody>
      </p:sp>
      <p:graphicFrame>
        <p:nvGraphicFramePr>
          <p:cNvPr id="7" name="Content Placeholder 10">
            <a:extLst>
              <a:ext uri="{FF2B5EF4-FFF2-40B4-BE49-F238E27FC236}">
                <a16:creationId xmlns:a16="http://schemas.microsoft.com/office/drawing/2014/main" id="{CFA783F8-27EA-4769-96EC-C5554773CE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3913670"/>
              </p:ext>
            </p:extLst>
          </p:nvPr>
        </p:nvGraphicFramePr>
        <p:xfrm>
          <a:off x="838200" y="1120775"/>
          <a:ext cx="10515600" cy="4881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Arrow: Up 7">
            <a:extLst>
              <a:ext uri="{FF2B5EF4-FFF2-40B4-BE49-F238E27FC236}">
                <a16:creationId xmlns:a16="http://schemas.microsoft.com/office/drawing/2014/main" id="{BD74B70F-918F-4E51-A29A-75D6F0EAEEAB}"/>
              </a:ext>
            </a:extLst>
          </p:cNvPr>
          <p:cNvSpPr/>
          <p:nvPr/>
        </p:nvSpPr>
        <p:spPr>
          <a:xfrm>
            <a:off x="3699803" y="3249636"/>
            <a:ext cx="351692" cy="311919"/>
          </a:xfrm>
          <a:prstGeom prst="up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448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4382DF-403A-4106-A6D0-D376BDC1A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Will We Accomplish Today?</a:t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Learning and Reflecting on: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575AD9-A20C-4EA0-B563-42F4547FE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806" y="2100374"/>
            <a:ext cx="10554565" cy="411077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philosophy and principles of the Alsana Nutrition Dimension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language (and reasons behind it!) of the Alsana Dietitian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science within the recovery process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hope of full recovery</a:t>
            </a:r>
          </a:p>
        </p:txBody>
      </p:sp>
    </p:spTree>
    <p:extLst>
      <p:ext uri="{BB962C8B-B14F-4D97-AF65-F5344CB8AC3E}">
        <p14:creationId xmlns:p14="http://schemas.microsoft.com/office/powerpoint/2010/main" val="4960744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5C2375-91C4-4D4A-8020-86B5FE30D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79" y="207563"/>
            <a:ext cx="8477592" cy="1232452"/>
          </a:xfrm>
        </p:spPr>
        <p:txBody>
          <a:bodyPr>
            <a:noAutofit/>
          </a:bodyPr>
          <a:lstStyle/>
          <a:p>
            <a:pPr defTabSz="346671" hangingPunct="0">
              <a:defRPr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Flood Gate: </a:t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Repetition Through Permission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1B7D48-8D73-4C56-A3CC-ABE6BAE47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6579" y="1616765"/>
            <a:ext cx="7147892" cy="462948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Permission embracing curiosity and “imperfection” reduces emotional flooding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Repetition of meal timing and fuel balance without emotional flooding strengthens brain connection 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Repeating the new connection rewires the brain through the repetition itself</a:t>
            </a:r>
          </a:p>
          <a:p>
            <a:pPr marL="328211" indent="-328211" defTabSz="346671" hangingPunct="0">
              <a:buSzPct val="75000"/>
              <a:buFontTx/>
              <a:buChar char="•"/>
              <a:defRPr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en-US" sz="3600" kern="0" dirty="0">
              <a:solidFill>
                <a:srgbClr val="000000"/>
              </a:solidFill>
              <a:latin typeface="Blanch Caps"/>
              <a:ea typeface="Helvetica Neue Light"/>
              <a:cs typeface="Helvetica Neue Light"/>
              <a:sym typeface="Helvetica Neue Light"/>
            </a:endParaRPr>
          </a:p>
          <a:p>
            <a:pPr marL="0" indent="0" defTabSz="346671" hangingPunct="0">
              <a:buSzPct val="75000"/>
              <a:buNone/>
              <a:defRPr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en-US" sz="3300" kern="0" dirty="0">
              <a:solidFill>
                <a:srgbClr val="000000"/>
              </a:solidFill>
              <a:latin typeface="Avenir Book"/>
              <a:ea typeface="Helvetica Neue Light"/>
              <a:cs typeface="Helvetica Neue Light"/>
              <a:sym typeface="Helvetica Neue Light"/>
            </a:endParaRPr>
          </a:p>
          <a:p>
            <a:pPr marL="0" indent="0" defTabSz="346671" hangingPunct="0">
              <a:buSzPct val="75000"/>
              <a:buNone/>
              <a:defRPr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en-US" sz="3300" kern="0" dirty="0">
              <a:solidFill>
                <a:srgbClr val="000000"/>
              </a:solidFill>
              <a:latin typeface="Avenir Book"/>
              <a:ea typeface="Helvetica Neue Light"/>
              <a:cs typeface="Helvetica Neue Light"/>
              <a:sym typeface="Helvetica Neue Light"/>
            </a:endParaRPr>
          </a:p>
          <a:p>
            <a:endParaRPr lang="en-US" dirty="0"/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2F3D6F63-D061-47D1-B833-EC106C91B1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32207" y="1227980"/>
            <a:ext cx="3810000" cy="489452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C0129502-FEC6-4CC9-9A51-2E106BF7B5AB}"/>
              </a:ext>
            </a:extLst>
          </p:cNvPr>
          <p:cNvSpPr/>
          <p:nvPr/>
        </p:nvSpPr>
        <p:spPr>
          <a:xfrm>
            <a:off x="3369671" y="3249019"/>
            <a:ext cx="1179444" cy="1364972"/>
          </a:xfrm>
          <a:prstGeom prst="downArrow">
            <a:avLst/>
          </a:prstGeom>
          <a:solidFill>
            <a:srgbClr val="BC8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8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07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76B9F0A-F21B-4F59-9F9E-DD404BFFB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3" y="189476"/>
            <a:ext cx="9170504" cy="114899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Validate Your Loved One’s Experience </a:t>
            </a:r>
            <a:b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with COMPASSION and CURIOSITY: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0DE6E5-CE7F-465A-92BC-DD443AB4C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913" y="1659203"/>
            <a:ext cx="10204174" cy="4982817"/>
          </a:xfrm>
        </p:spPr>
        <p:txBody>
          <a:bodyPr>
            <a:noAutofit/>
          </a:bodyPr>
          <a:lstStyle/>
          <a:p>
            <a:pPr lvl="1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Acknowledge that “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this process is hard, and I can see that you are trying and having a difficult time”. </a:t>
            </a:r>
          </a:p>
          <a:p>
            <a:pPr lvl="1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Validate “emotional fullness” as real, and yet guide loved one to see that emotional fullness and physical fullness are not the same thing. </a:t>
            </a:r>
          </a:p>
          <a:p>
            <a:pPr lvl="2"/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“Your body’s hunger/fullness signals are still healing”</a:t>
            </a:r>
          </a:p>
          <a:p>
            <a:pPr lvl="2"/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“This is a normal part of recovery and takes time” </a:t>
            </a:r>
          </a:p>
          <a:p>
            <a:pPr lvl="2"/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“Since your body is still healing, it needs more fuel today to support recovery”</a:t>
            </a:r>
          </a:p>
          <a:p>
            <a:pPr lvl="1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Ask,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“What are the messages right now from your eating disorder? What are the messages right now from RECOVERY?”</a:t>
            </a:r>
          </a:p>
          <a:p>
            <a:pPr lvl="1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Ask, “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 you feel that this portion will support your recovery today? or your eating disorder?”</a:t>
            </a:r>
          </a:p>
          <a:p>
            <a:pPr lvl="1"/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457200" lvl="1" indent="0">
              <a:buNone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1"/>
            <a:endParaRPr lang="en-US" sz="2600" i="1" dirty="0">
              <a:latin typeface="Avenir Book" panose="02000503020000020003"/>
            </a:endParaRPr>
          </a:p>
          <a:p>
            <a:pPr lvl="1"/>
            <a:endParaRPr lang="en-US" sz="2800" i="1" dirty="0">
              <a:latin typeface="Avenir Book" panose="02000503020000020003"/>
            </a:endParaRPr>
          </a:p>
        </p:txBody>
      </p:sp>
    </p:spTree>
    <p:extLst>
      <p:ext uri="{BB962C8B-B14F-4D97-AF65-F5344CB8AC3E}">
        <p14:creationId xmlns:p14="http://schemas.microsoft.com/office/powerpoint/2010/main" val="22363494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B0DC62-35D1-4275-9BF5-3FB0E54D76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48972" y="2068635"/>
            <a:ext cx="3668713" cy="27590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Space…</a:t>
            </a:r>
            <a:b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to Breath</a:t>
            </a:r>
            <a:b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and Think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CBCBD1-247E-4A55-8ACE-F88345C8ADB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44943" y="703263"/>
            <a:ext cx="6692900" cy="60182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What CAN we do?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Call out the emotions for what they are – simply recognizing them w/o judgment helps switch gears</a:t>
            </a:r>
          </a:p>
          <a:p>
            <a:pPr marL="457200" lvl="1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Focus attention on smaller shifts in behavior and thought patterns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Remember the flood gates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Picture riding out the blood glucose rip tide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5420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B0DC62-35D1-4275-9BF5-3FB0E54D76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4229" y="1857277"/>
            <a:ext cx="3710916" cy="27590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Space…</a:t>
            </a:r>
            <a:b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and TIME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CBCBD1-247E-4A55-8ACE-F88345C8ADB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83214" y="1417983"/>
            <a:ext cx="6119674" cy="53034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What CAN we do?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Practice separating the self-blame from the thought itself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Recognize the self-blame </a:t>
            </a:r>
          </a:p>
          <a:p>
            <a:pPr lvl="3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“I’m disgusting!”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Add SPACE to separate emotion and thought</a:t>
            </a:r>
          </a:p>
          <a:p>
            <a:pPr lvl="3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“I’m </a:t>
            </a: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having a THOUGHT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that I’m disgusting”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Patience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the practicing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Patience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from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the practicing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Invest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TIME 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Keep a HOPE JOURNAL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Recognize any small changes</a:t>
            </a:r>
          </a:p>
          <a:p>
            <a:pPr lvl="2"/>
            <a:endParaRPr lang="en-US" dirty="0">
              <a:solidFill>
                <a:schemeClr val="tx1"/>
              </a:solidFill>
              <a:latin typeface="Avenir Book"/>
            </a:endParaRPr>
          </a:p>
          <a:p>
            <a:pPr lvl="2"/>
            <a:endParaRPr lang="en-US" sz="2900" dirty="0">
              <a:solidFill>
                <a:schemeClr val="tx1"/>
              </a:solidFill>
              <a:latin typeface="Avenir Book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2319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24FB41-EA44-4A48-B24A-6D458DC4B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73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UOR DAS PALAVRAS - MARCOS TAVARES: ASTRONAUTAS CAINDO AOS PEDAÇOS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4643"/>
            <a:ext cx="12191999" cy="5983357"/>
          </a:xfrm>
        </p:spPr>
      </p:pic>
    </p:spTree>
    <p:extLst>
      <p:ext uri="{BB962C8B-B14F-4D97-AF65-F5344CB8AC3E}">
        <p14:creationId xmlns:p14="http://schemas.microsoft.com/office/powerpoint/2010/main" val="867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52"/>
    </mc:Choice>
    <mc:Fallback xmlns="">
      <p:transition spd="slow" advTm="8495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14" y="357809"/>
            <a:ext cx="9669117" cy="89421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rPr>
              <a:t>The Progression of Acceptance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5515127"/>
              </p:ext>
            </p:extLst>
          </p:nvPr>
        </p:nvGraphicFramePr>
        <p:xfrm>
          <a:off x="1250090" y="1433471"/>
          <a:ext cx="3861581" cy="4278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E6EA100-DFBC-4707-BC76-7C351EF3D8BE}"/>
              </a:ext>
            </a:extLst>
          </p:cNvPr>
          <p:cNvSpPr/>
          <p:nvPr/>
        </p:nvSpPr>
        <p:spPr>
          <a:xfrm>
            <a:off x="5586098" y="2029440"/>
            <a:ext cx="457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“Our bodies are not nearly</a:t>
            </a:r>
            <a:b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as judgmental of our food choices as we are…”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…Jessica-Lauren Newby,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MS, RDN, CEDRD</a:t>
            </a:r>
          </a:p>
        </p:txBody>
      </p:sp>
    </p:spTree>
    <p:extLst>
      <p:ext uri="{BB962C8B-B14F-4D97-AF65-F5344CB8AC3E}">
        <p14:creationId xmlns:p14="http://schemas.microsoft.com/office/powerpoint/2010/main" val="3843668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84FA9-E1D7-4E6A-871B-9348D0326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35" y="464742"/>
            <a:ext cx="8834984" cy="119178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Our Nutrition Program: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065E2-E158-4EFE-99CA-D7C3B28E6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412" y="1504950"/>
            <a:ext cx="10163175" cy="3848099"/>
          </a:xfrm>
        </p:spPr>
        <p:txBody>
          <a:bodyPr>
            <a:norm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4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Balances both nourishment and pleasure from food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On a physical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emotional level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From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through the meal experience itself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To restore trust in both food and body without judgment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Uses an “all foods fit” philosophy without good/bad food lists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Teaches balance in portions without using exchanges or measuring tools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8111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84FA9-E1D7-4E6A-871B-9348D0326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51" y="357809"/>
            <a:ext cx="8728967" cy="1147141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Our Nutrition Program:</a:t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065E2-E158-4EFE-99CA-D7C3B28E6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412" y="1311966"/>
            <a:ext cx="10163175" cy="470452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Provide two individual nutrition sessions every week at RTC</a:t>
            </a:r>
          </a:p>
          <a:p>
            <a:pPr marL="914400" lvl="1" indent="-457200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Provide one individual session and a check-in every week at PHP</a:t>
            </a:r>
          </a:p>
          <a:p>
            <a:pPr marL="914400" lvl="1" indent="-457200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Provide RD support at meal outings and program meals/snacks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Model collaboration as both RD and therapist co-lead nutrition psychoeducation and ED process groups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Offer three meal challenges weekly in all levels of care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Client creation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Chef or RD’s choice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Family style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Update outpatient RD/team weekly to build bridge for transition</a:t>
            </a:r>
            <a:r>
              <a:rPr lang="en-US" sz="2800" dirty="0">
                <a:latin typeface="+mn-lt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509397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12A663-D6A1-40E4-B6EB-D9A73063E620}"/>
              </a:ext>
            </a:extLst>
          </p:cNvPr>
          <p:cNvSpPr txBox="1">
            <a:spLocks/>
          </p:cNvSpPr>
          <p:nvPr/>
        </p:nvSpPr>
        <p:spPr>
          <a:xfrm>
            <a:off x="1351613" y="989350"/>
            <a:ext cx="9488773" cy="13516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76717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605C56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HUNGER/FULLNESS-BASED </a:t>
            </a:r>
            <a:b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605C56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605C56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MEAL PATTERN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A770FDD-B5CD-4E71-AB06-FE3D65560D60}"/>
              </a:ext>
            </a:extLst>
          </p:cNvPr>
          <p:cNvSpPr txBox="1">
            <a:spLocks/>
          </p:cNvSpPr>
          <p:nvPr/>
        </p:nvSpPr>
        <p:spPr>
          <a:xfrm>
            <a:off x="1571200" y="2669494"/>
            <a:ext cx="9269186" cy="3480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76717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Offer 4 to 6 eating opportunities daily with no more than 3 to 4 hours between eating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Individualize client meal plans based on recovery goals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Comparison triggers can be used therapeutically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Timing of meals/snacks are in the same range for all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ea typeface="+mn-ea"/>
                <a:cs typeface="+mn-cs"/>
              </a:rPr>
              <a:t>Staff modeling of normalized relationship with food </a:t>
            </a:r>
          </a:p>
        </p:txBody>
      </p:sp>
    </p:spTree>
    <p:extLst>
      <p:ext uri="{BB962C8B-B14F-4D97-AF65-F5344CB8AC3E}">
        <p14:creationId xmlns:p14="http://schemas.microsoft.com/office/powerpoint/2010/main" val="308801233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Alsana Final Theme Colors">
      <a:dk1>
        <a:srgbClr val="000000"/>
      </a:dk1>
      <a:lt1>
        <a:srgbClr val="FFFFFF"/>
      </a:lt1>
      <a:dk2>
        <a:srgbClr val="919191"/>
      </a:dk2>
      <a:lt2>
        <a:srgbClr val="D5CB9F"/>
      </a:lt2>
      <a:accent1>
        <a:srgbClr val="F5F3F2"/>
      </a:accent1>
      <a:accent2>
        <a:srgbClr val="90B9B5"/>
      </a:accent2>
      <a:accent3>
        <a:srgbClr val="DAAA00"/>
      </a:accent3>
      <a:accent4>
        <a:srgbClr val="FEC72B"/>
      </a:accent4>
      <a:accent5>
        <a:srgbClr val="5D7975"/>
      </a:accent5>
      <a:accent6>
        <a:srgbClr val="88A85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 Alsana-PPT Template " id="{3586D2B1-0321-49C1-A831-2DDB9F42BEDE}" vid="{D85746A2-431A-497F-A91D-7D00DFDA8ECF}"/>
    </a:ext>
  </a:extLst>
</a:theme>
</file>

<file path=ppt/theme/theme2.xml><?xml version="1.0" encoding="utf-8"?>
<a:theme xmlns:a="http://schemas.openxmlformats.org/drawingml/2006/main" name="2-Gold-Custom Design">
  <a:themeElements>
    <a:clrScheme name="Alsana Final Theme Colors">
      <a:dk1>
        <a:srgbClr val="000000"/>
      </a:dk1>
      <a:lt1>
        <a:srgbClr val="FFFFFF"/>
      </a:lt1>
      <a:dk2>
        <a:srgbClr val="919191"/>
      </a:dk2>
      <a:lt2>
        <a:srgbClr val="D5CB9F"/>
      </a:lt2>
      <a:accent1>
        <a:srgbClr val="F5F3F2"/>
      </a:accent1>
      <a:accent2>
        <a:srgbClr val="90B9B5"/>
      </a:accent2>
      <a:accent3>
        <a:srgbClr val="DAAA00"/>
      </a:accent3>
      <a:accent4>
        <a:srgbClr val="FEC72B"/>
      </a:accent4>
      <a:accent5>
        <a:srgbClr val="5D7975"/>
      </a:accent5>
      <a:accent6>
        <a:srgbClr val="88A85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 Alsana-PPT Template " id="{3586D2B1-0321-49C1-A831-2DDB9F42BEDE}" vid="{52359902-91FA-499F-B3C0-F4D05EA18DBB}"/>
    </a:ext>
  </a:extLst>
</a:theme>
</file>

<file path=ppt/theme/theme3.xml><?xml version="1.0" encoding="utf-8"?>
<a:theme xmlns:a="http://schemas.openxmlformats.org/drawingml/2006/main" name="3-Blue-Custom Design">
  <a:themeElements>
    <a:clrScheme name="Alsana Final Theme Colors">
      <a:dk1>
        <a:srgbClr val="000000"/>
      </a:dk1>
      <a:lt1>
        <a:srgbClr val="FFFFFF"/>
      </a:lt1>
      <a:dk2>
        <a:srgbClr val="919191"/>
      </a:dk2>
      <a:lt2>
        <a:srgbClr val="D5CB9F"/>
      </a:lt2>
      <a:accent1>
        <a:srgbClr val="F5F3F2"/>
      </a:accent1>
      <a:accent2>
        <a:srgbClr val="90B9B5"/>
      </a:accent2>
      <a:accent3>
        <a:srgbClr val="DAAA00"/>
      </a:accent3>
      <a:accent4>
        <a:srgbClr val="FEC72B"/>
      </a:accent4>
      <a:accent5>
        <a:srgbClr val="5D7975"/>
      </a:accent5>
      <a:accent6>
        <a:srgbClr val="88A85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 Alsana-PPT Template " id="{3586D2B1-0321-49C1-A831-2DDB9F42BEDE}" vid="{0A044900-DF53-4F52-9E5A-EFA1213A7D1F}"/>
    </a:ext>
  </a:extLst>
</a:theme>
</file>

<file path=ppt/theme/theme4.xml><?xml version="1.0" encoding="utf-8"?>
<a:theme xmlns:a="http://schemas.openxmlformats.org/drawingml/2006/main" name="Alsana-theme-2">
  <a:themeElements>
    <a:clrScheme name="Alsana">
      <a:dk1>
        <a:srgbClr val="776E64"/>
      </a:dk1>
      <a:lt1>
        <a:sysClr val="window" lastClr="FFFFFF"/>
      </a:lt1>
      <a:dk2>
        <a:srgbClr val="3F3F3F"/>
      </a:dk2>
      <a:lt2>
        <a:srgbClr val="F8F8F8"/>
      </a:lt2>
      <a:accent1>
        <a:srgbClr val="DAAA00"/>
      </a:accent1>
      <a:accent2>
        <a:srgbClr val="90B9B5"/>
      </a:accent2>
      <a:accent3>
        <a:srgbClr val="A7ACA2"/>
      </a:accent3>
      <a:accent4>
        <a:srgbClr val="5D7975"/>
      </a:accent4>
      <a:accent5>
        <a:srgbClr val="D5CB9F"/>
      </a:accent5>
      <a:accent6>
        <a:srgbClr val="90B9B5"/>
      </a:accent6>
      <a:hlink>
        <a:srgbClr val="90B9B5"/>
      </a:hlink>
      <a:folHlink>
        <a:srgbClr val="919191"/>
      </a:folHlink>
    </a:clrScheme>
    <a:fontScheme name="Avenir">
      <a:majorFont>
        <a:latin typeface="Avenir"/>
        <a:ea typeface=""/>
        <a:cs typeface=""/>
      </a:majorFont>
      <a:minorFont>
        <a:latin typeface="Aveni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sana-theme-2" id="{7DC07C91-3F3C-4B3D-B806-62F33CA3082A}" vid="{FE88EB1F-595A-4EB8-BE62-AF82DCBF7A6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2212</Words>
  <Application>Microsoft Office PowerPoint</Application>
  <PresentationFormat>Widescreen</PresentationFormat>
  <Paragraphs>305</Paragraphs>
  <Slides>44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Arial</vt:lpstr>
      <vt:lpstr>Avenir</vt:lpstr>
      <vt:lpstr>Avenir Book</vt:lpstr>
      <vt:lpstr>Blanch Caps</vt:lpstr>
      <vt:lpstr>Calibri</vt:lpstr>
      <vt:lpstr>Calibri Light</vt:lpstr>
      <vt:lpstr>Candara</vt:lpstr>
      <vt:lpstr>Wingdings</vt:lpstr>
      <vt:lpstr>Custom Design</vt:lpstr>
      <vt:lpstr>2-Gold-Custom Design</vt:lpstr>
      <vt:lpstr>3-Blue-Custom Design</vt:lpstr>
      <vt:lpstr>Alsana-theme-2</vt:lpstr>
      <vt:lpstr>PowerPoint Presentation</vt:lpstr>
      <vt:lpstr>PowerPoint Presentation</vt:lpstr>
      <vt:lpstr>PowerPoint Presentation</vt:lpstr>
      <vt:lpstr>What Will We Accomplish Today? Learning and Reflecting on:</vt:lpstr>
      <vt:lpstr>PowerPoint Presentation</vt:lpstr>
      <vt:lpstr>The Progression of Acceptance</vt:lpstr>
      <vt:lpstr>Our Nutrition Program: </vt:lpstr>
      <vt:lpstr>Our Nutrition Program: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MEAL PLANNING CHECKPOINTS</vt:lpstr>
      <vt:lpstr>PROGRESS OVER PERFECTION</vt:lpstr>
      <vt:lpstr>Our Focus in Every Interaction</vt:lpstr>
      <vt:lpstr>The Role of the Alsana RD</vt:lpstr>
      <vt:lpstr>Language Matters: Food or Fuel</vt:lpstr>
      <vt:lpstr>Language Matters: Calories or Energy</vt:lpstr>
      <vt:lpstr>Language Matters: “What is My Body Telling Me?”</vt:lpstr>
      <vt:lpstr> Nutrition Rehabilitation and Anorexia Nervosa </vt:lpstr>
      <vt:lpstr>Creative Counseling Strategy: Freezer vs Matchstick</vt:lpstr>
      <vt:lpstr>Nutrition Rehabilitation and Anorexia Nervosa </vt:lpstr>
      <vt:lpstr>Nutrition Rehabilitation and Anorexia Nervosa</vt:lpstr>
      <vt:lpstr>The Brain’s Communication System:   The Insula</vt:lpstr>
      <vt:lpstr> What Does Malnutrition Do? </vt:lpstr>
      <vt:lpstr>In Summary: A Malnourished Brain…</vt:lpstr>
      <vt:lpstr>The Body’s Second Brain,  the GUT, is Also Malnourished…</vt:lpstr>
      <vt:lpstr>So How Do We Translate  These Brain/Gut Changes?</vt:lpstr>
      <vt:lpstr>Nutrition Psychoeducation: Translating Science through Creative Analogies</vt:lpstr>
      <vt:lpstr>The Sponge “Distortion” over Time</vt:lpstr>
      <vt:lpstr>Nutrition Rehabilitation and Bulimia Nervosa</vt:lpstr>
      <vt:lpstr>Creative Counseling Strategy: The Hiker and Body Trust</vt:lpstr>
      <vt:lpstr>Nutrition Rehabilitation and Bulimia Nervosa</vt:lpstr>
      <vt:lpstr>Creative Counseling Strategy: Survive the Riptide</vt:lpstr>
      <vt:lpstr>Brain Reward Circuitry and Binge Eating</vt:lpstr>
      <vt:lpstr>If Brain can Predict Reward, It Responds to the Dopamine Trigger</vt:lpstr>
      <vt:lpstr>Brain Reward Circuitry and Binge Eating </vt:lpstr>
      <vt:lpstr>Cortisol Feeds the Problem…</vt:lpstr>
      <vt:lpstr>Flood Gate:  Repetition Through Permission</vt:lpstr>
      <vt:lpstr>Validate Your Loved One’s Experience  with COMPASSION and CURIOSITY:</vt:lpstr>
      <vt:lpstr>Space… to Breath and Think</vt:lpstr>
      <vt:lpstr>Space… and TIME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Tammy Beasley</dc:creator>
  <cp:lastModifiedBy>Tammy Beasley</cp:lastModifiedBy>
  <cp:revision>6</cp:revision>
  <dcterms:created xsi:type="dcterms:W3CDTF">2020-10-07T01:39:42Z</dcterms:created>
  <dcterms:modified xsi:type="dcterms:W3CDTF">2020-10-07T02:32:39Z</dcterms:modified>
</cp:coreProperties>
</file>