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7"/>
  </p:notesMasterIdLst>
  <p:handoutMasterIdLst>
    <p:handoutMasterId r:id="rId18"/>
  </p:handoutMasterIdLst>
  <p:sldIdLst>
    <p:sldId id="257" r:id="rId5"/>
    <p:sldId id="389" r:id="rId6"/>
    <p:sldId id="384" r:id="rId7"/>
    <p:sldId id="317" r:id="rId8"/>
    <p:sldId id="277" r:id="rId9"/>
    <p:sldId id="278" r:id="rId10"/>
    <p:sldId id="281" r:id="rId11"/>
    <p:sldId id="279" r:id="rId12"/>
    <p:sldId id="268" r:id="rId13"/>
    <p:sldId id="321" r:id="rId14"/>
    <p:sldId id="392" r:id="rId15"/>
    <p:sldId id="39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35B"/>
    <a:srgbClr val="CCE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725" autoAdjust="0"/>
  </p:normalViewPr>
  <p:slideViewPr>
    <p:cSldViewPr snapToGrid="0">
      <p:cViewPr varScale="1">
        <p:scale>
          <a:sx n="63" d="100"/>
          <a:sy n="63" d="100"/>
        </p:scale>
        <p:origin x="84" y="13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70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1911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1471C2C-1567-47F4-803E-468024209D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F5B09-2954-46C6-97BB-9E10649FE2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F2C1D-F243-42AB-ADF2-E7CB4E04900E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9A204B-EBA9-4C6D-BFB2-A104F00C8E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5F72FC-4D2D-4E5B-A4DD-62E2C822FB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CDBB5-5B4A-4483-935D-A73935186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2377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0CE34E-5667-4A32-A6BA-10C7A552BC63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CE34D-CFF1-4FFE-815B-D050E7ED2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36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835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331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550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30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892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E68F591-F3C7-4872-BBA0-0693794F4F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9414" y="1051551"/>
            <a:ext cx="3565524" cy="2384898"/>
          </a:xfrm>
        </p:spPr>
        <p:txBody>
          <a:bodyPr anchor="b" anchorCtr="0">
            <a:noAutofit/>
          </a:bodyPr>
          <a:lstStyle/>
          <a:p>
            <a:r>
              <a:rPr lang="en-US" sz="4800" dirty="0"/>
              <a:t>3DFloat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67766A8-18D5-4391-8DB7-7BFF642763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452360" cy="685800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38AD48E-7D67-4BE9-97B6-DB64DE525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7999413" y="44527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6FF8E2-165B-49EB-8120-14190F949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0915300" y="5534727"/>
            <a:ext cx="667802" cy="631474"/>
            <a:chOff x="10478914" y="1506691"/>
            <a:chExt cx="667802" cy="63147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B763A7-EE7D-4306-8306-01E8C86E6350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B3A935F-6844-4FCE-B0AE-5492715A58F1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16EB97-6E8A-4B50-8701-7CB158044D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>
            <a:noAutofit/>
          </a:bodyPr>
          <a:lstStyle>
            <a:lvl1pPr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094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931" y="5260967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 rot="2700000">
            <a:off x="10834944" y="17126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100000">
            <a:off x="10849344" y="51834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BCCE83C-72C8-4181-8D03-7CFB23A6F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sz="48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FCDFCC-38D1-43A4-918F-491DBA6B2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3563936" cy="535354"/>
          </a:xfrm>
        </p:spPr>
        <p:txBody>
          <a:bodyPr anchor="b">
            <a:noAutofit/>
          </a:bodyPr>
          <a:lstStyle>
            <a:lvl1pPr marL="0" indent="0">
              <a:buNone/>
              <a:defRPr sz="20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8A9CB740-8581-4D62-8481-7ECBBEDA7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476" y="2432304"/>
            <a:ext cx="3563936" cy="3515555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AB16E493-D962-46EC-BBB8-D7E68A640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1573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US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text styles</a:t>
            </a:r>
          </a:p>
        </p:txBody>
      </p:sp>
      <p:sp>
        <p:nvSpPr>
          <p:cNvPr id="23" name="Content Placeholder 5">
            <a:extLst>
              <a:ext uri="{FF2B5EF4-FFF2-40B4-BE49-F238E27FC236}">
                <a16:creationId xmlns:a16="http://schemas.microsoft.com/office/drawing/2014/main" id="{88CC7C67-1BA6-42A6-B9D3-8EDF70A3DB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41573" y="2427370"/>
            <a:ext cx="3508755" cy="3515555"/>
          </a:xfrm>
        </p:spPr>
        <p:txBody>
          <a:bodyPr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C17092A6-D0E6-4EF2-B3B8-AE35438D4D7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139659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US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 dirty="0"/>
              <a:t>Click to EDIT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4534254A-2561-400F-87CB-18A8D3538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39659" y="2427370"/>
            <a:ext cx="3508755" cy="3515555"/>
          </a:xfrm>
        </p:spPr>
        <p:txBody>
          <a:bodyPr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949202B-67AE-417A-A336-DF5257FF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786D546-2834-435F-950F-DCEFE654B3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BD763BD-EAC5-4DB8-81AF-9743BB6A9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46AF837-10C6-44A5-B8D6-960A57487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225773" y="38522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477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97246E34-E6EE-4BF3-A0D3-A20868B5A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45BE5FFB-47D1-4474-B6CA-C3C936DF2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Autofit/>
          </a:bodyPr>
          <a:lstStyle>
            <a:lvl1pPr>
              <a:buNone/>
              <a:defRPr sz="2400"/>
            </a:lvl1pPr>
          </a:lstStyle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08D9209-1A62-4AC3-BF92-94348A9BC0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56248" y="548640"/>
            <a:ext cx="5084064" cy="288036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FADBFB6B-1787-4549-91B6-D748C66B13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56248" y="3429000"/>
            <a:ext cx="5084064" cy="288036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6966E3E-9B30-4375-AC9A-23256CC87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161347" y="125399"/>
            <a:ext cx="1404698" cy="1155641"/>
            <a:chOff x="11161347" y="125399"/>
            <a:chExt cx="1404698" cy="1155641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EBBC5A2-A37E-47DF-9230-9A75067F188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161347" y="125399"/>
              <a:ext cx="1341675" cy="926985"/>
            </a:xfrm>
            <a:custGeom>
              <a:avLst/>
              <a:gdLst>
                <a:gd name="connsiteX0" fmla="*/ 1049126 w 1341675"/>
                <a:gd name="connsiteY0" fmla="*/ 8962 h 926985"/>
                <a:gd name="connsiteX1" fmla="*/ 1341675 w 1341675"/>
                <a:gd name="connsiteY1" fmla="*/ 301511 h 926985"/>
                <a:gd name="connsiteX2" fmla="*/ 1130649 w 1341675"/>
                <a:gd name="connsiteY2" fmla="*/ 512537 h 926985"/>
                <a:gd name="connsiteX3" fmla="*/ 1107397 w 1341675"/>
                <a:gd name="connsiteY3" fmla="*/ 499917 h 926985"/>
                <a:gd name="connsiteX4" fmla="*/ 926985 w 1341675"/>
                <a:gd name="connsiteY4" fmla="*/ 463493 h 926985"/>
                <a:gd name="connsiteX5" fmla="*/ 463493 w 1341675"/>
                <a:gd name="connsiteY5" fmla="*/ 926985 h 926985"/>
                <a:gd name="connsiteX6" fmla="*/ 0 w 1341675"/>
                <a:gd name="connsiteY6" fmla="*/ 926985 h 926985"/>
                <a:gd name="connsiteX7" fmla="*/ 926985 w 1341675"/>
                <a:gd name="connsiteY7" fmla="*/ 0 h 926985"/>
                <a:gd name="connsiteX8" fmla="*/ 1021763 w 1341675"/>
                <a:gd name="connsiteY8" fmla="*/ 4786 h 92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1675" h="926985">
                  <a:moveTo>
                    <a:pt x="1049126" y="8962"/>
                  </a:moveTo>
                  <a:lnTo>
                    <a:pt x="1341675" y="301511"/>
                  </a:lnTo>
                  <a:lnTo>
                    <a:pt x="1130649" y="512537"/>
                  </a:lnTo>
                  <a:lnTo>
                    <a:pt x="1107397" y="499917"/>
                  </a:lnTo>
                  <a:cubicBezTo>
                    <a:pt x="1051945" y="476462"/>
                    <a:pt x="990979" y="463493"/>
                    <a:pt x="926985" y="463493"/>
                  </a:cubicBezTo>
                  <a:cubicBezTo>
                    <a:pt x="671005" y="463493"/>
                    <a:pt x="463493" y="671005"/>
                    <a:pt x="463493" y="926985"/>
                  </a:cubicBezTo>
                  <a:lnTo>
                    <a:pt x="0" y="926985"/>
                  </a:lnTo>
                  <a:cubicBezTo>
                    <a:pt x="0" y="415026"/>
                    <a:pt x="415025" y="0"/>
                    <a:pt x="926985" y="0"/>
                  </a:cubicBezTo>
                  <a:cubicBezTo>
                    <a:pt x="958982" y="0"/>
                    <a:pt x="990601" y="1621"/>
                    <a:pt x="1021763" y="478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54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11781B9A-C230-4FFC-90A8-E0571B1DEDA7}"/>
                </a:ext>
              </a:extLst>
            </p:cNvPr>
            <p:cNvSpPr/>
            <p:nvPr/>
          </p:nvSpPr>
          <p:spPr>
            <a:xfrm rot="2700000">
              <a:off x="11798454" y="994196"/>
              <a:ext cx="107098" cy="46658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254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295925C-3570-40F1-B3CE-07D947ED464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228590" y="129580"/>
              <a:ext cx="1337455" cy="1042921"/>
            </a:xfrm>
            <a:custGeom>
              <a:avLst/>
              <a:gdLst>
                <a:gd name="connsiteX0" fmla="*/ 1084058 w 1337455"/>
                <a:gd name="connsiteY0" fmla="*/ 16081 h 1042921"/>
                <a:gd name="connsiteX1" fmla="*/ 1337455 w 1337455"/>
                <a:gd name="connsiteY1" fmla="*/ 269477 h 1042921"/>
                <a:gd name="connsiteX2" fmla="*/ 1060775 w 1337455"/>
                <a:gd name="connsiteY2" fmla="*/ 546158 h 1042921"/>
                <a:gd name="connsiteX3" fmla="*/ 1020394 w 1337455"/>
                <a:gd name="connsiteY3" fmla="*/ 532055 h 1042921"/>
                <a:gd name="connsiteX4" fmla="*/ 926985 w 1337455"/>
                <a:gd name="connsiteY4" fmla="*/ 521461 h 1042921"/>
                <a:gd name="connsiteX5" fmla="*/ 463492 w 1337455"/>
                <a:gd name="connsiteY5" fmla="*/ 1042921 h 1042921"/>
                <a:gd name="connsiteX6" fmla="*/ 0 w 1337455"/>
                <a:gd name="connsiteY6" fmla="*/ 1042921 h 1042921"/>
                <a:gd name="connsiteX7" fmla="*/ 926984 w 1337455"/>
                <a:gd name="connsiteY7" fmla="*/ 0 h 1042921"/>
                <a:gd name="connsiteX8" fmla="*/ 1021763 w 1337455"/>
                <a:gd name="connsiteY8" fmla="*/ 5384 h 10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7455" h="1042921">
                  <a:moveTo>
                    <a:pt x="1084058" y="16081"/>
                  </a:moveTo>
                  <a:lnTo>
                    <a:pt x="1337455" y="269477"/>
                  </a:lnTo>
                  <a:lnTo>
                    <a:pt x="1060775" y="546158"/>
                  </a:lnTo>
                  <a:lnTo>
                    <a:pt x="1020394" y="532055"/>
                  </a:lnTo>
                  <a:cubicBezTo>
                    <a:pt x="990222" y="525109"/>
                    <a:pt x="958982" y="521461"/>
                    <a:pt x="926985" y="521461"/>
                  </a:cubicBezTo>
                  <a:cubicBezTo>
                    <a:pt x="671005" y="521461"/>
                    <a:pt x="463493" y="754927"/>
                    <a:pt x="463492" y="1042921"/>
                  </a:cubicBezTo>
                  <a:lnTo>
                    <a:pt x="0" y="1042921"/>
                  </a:lnTo>
                  <a:cubicBezTo>
                    <a:pt x="0" y="466932"/>
                    <a:pt x="415025" y="0"/>
                    <a:pt x="926984" y="0"/>
                  </a:cubicBezTo>
                  <a:cubicBezTo>
                    <a:pt x="958982" y="0"/>
                    <a:pt x="990600" y="1824"/>
                    <a:pt x="1021763" y="5384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4664AE-6DC5-428F-9AC4-5A8F67571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4036" y="5610392"/>
            <a:ext cx="667802" cy="631474"/>
            <a:chOff x="10478914" y="1506691"/>
            <a:chExt cx="667802" cy="63147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288F304-7DF7-42FB-BD6F-D575128A1DDE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04835D9-7DE9-4DDD-A6C2-1C526822700A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3C43C1C-00B3-40E0-B073-B8C56206D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303845" y="5427212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319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12362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65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332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562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0923D16-1EC5-4C17-ABA8-B13A1256B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549275"/>
            <a:ext cx="3565524" cy="1997855"/>
          </a:xfrm>
        </p:spPr>
        <p:txBody>
          <a:bodyPr wrap="square" anchor="b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0294D8B-CF64-4C26-8C78-57A375E7D3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0863" y="2677306"/>
            <a:ext cx="3565525" cy="3415519"/>
          </a:xfrm>
        </p:spPr>
        <p:txBody>
          <a:bodyPr anchor="t" anchorCtr="0">
            <a:noAutofit/>
          </a:bodyPr>
          <a:lstStyle>
            <a:lvl1pPr>
              <a:buNone/>
              <a:defRPr/>
            </a:lvl1pPr>
          </a:lstStyle>
          <a:p>
            <a:pPr>
              <a:lnSpc>
                <a:spcPct val="120000"/>
              </a:lnSpc>
            </a:pPr>
            <a:r>
              <a:rPr lang="en-US" sz="1600" dirty="0"/>
              <a:t>Click to add text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7BCF456-426F-435B-8DF0-A32A44F5A8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08928" y="1596771"/>
            <a:ext cx="3448558" cy="3448558"/>
          </a:xfrm>
          <a:custGeom>
            <a:avLst/>
            <a:gdLst>
              <a:gd name="connsiteX0" fmla="*/ 1724279 w 3448558"/>
              <a:gd name="connsiteY0" fmla="*/ 0 h 3448558"/>
              <a:gd name="connsiteX1" fmla="*/ 3448558 w 3448558"/>
              <a:gd name="connsiteY1" fmla="*/ 1724279 h 3448558"/>
              <a:gd name="connsiteX2" fmla="*/ 1724279 w 3448558"/>
              <a:gd name="connsiteY2" fmla="*/ 3448558 h 3448558"/>
              <a:gd name="connsiteX3" fmla="*/ 0 w 3448558"/>
              <a:gd name="connsiteY3" fmla="*/ 1724279 h 3448558"/>
              <a:gd name="connsiteX4" fmla="*/ 1724279 w 3448558"/>
              <a:gd name="connsiteY4" fmla="*/ 0 h 344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8558" h="3448558">
                <a:moveTo>
                  <a:pt x="1724279" y="0"/>
                </a:moveTo>
                <a:cubicBezTo>
                  <a:pt x="2676572" y="0"/>
                  <a:pt x="3448558" y="771986"/>
                  <a:pt x="3448558" y="1724279"/>
                </a:cubicBezTo>
                <a:cubicBezTo>
                  <a:pt x="3448558" y="2676572"/>
                  <a:pt x="2676572" y="3448558"/>
                  <a:pt x="1724279" y="3448558"/>
                </a:cubicBezTo>
                <a:cubicBezTo>
                  <a:pt x="771986" y="3448558"/>
                  <a:pt x="0" y="2676572"/>
                  <a:pt x="0" y="1724279"/>
                </a:cubicBezTo>
                <a:cubicBezTo>
                  <a:pt x="0" y="771986"/>
                  <a:pt x="771986" y="0"/>
                  <a:pt x="1724279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4813A609-7079-46D5-9C1D-52004ABDAC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8575" y="596392"/>
            <a:ext cx="2263776" cy="2263776"/>
          </a:xfrm>
          <a:custGeom>
            <a:avLst/>
            <a:gdLst>
              <a:gd name="connsiteX0" fmla="*/ 1131888 w 2263776"/>
              <a:gd name="connsiteY0" fmla="*/ 0 h 2263776"/>
              <a:gd name="connsiteX1" fmla="*/ 2263776 w 2263776"/>
              <a:gd name="connsiteY1" fmla="*/ 1131888 h 2263776"/>
              <a:gd name="connsiteX2" fmla="*/ 1131888 w 2263776"/>
              <a:gd name="connsiteY2" fmla="*/ 2263776 h 2263776"/>
              <a:gd name="connsiteX3" fmla="*/ 0 w 2263776"/>
              <a:gd name="connsiteY3" fmla="*/ 1131888 h 2263776"/>
              <a:gd name="connsiteX4" fmla="*/ 1131888 w 2263776"/>
              <a:gd name="connsiteY4" fmla="*/ 0 h 22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3776" h="2263776">
                <a:moveTo>
                  <a:pt x="1131888" y="0"/>
                </a:moveTo>
                <a:cubicBezTo>
                  <a:pt x="1757012" y="0"/>
                  <a:pt x="2263776" y="506764"/>
                  <a:pt x="2263776" y="1131888"/>
                </a:cubicBezTo>
                <a:cubicBezTo>
                  <a:pt x="2263776" y="1757012"/>
                  <a:pt x="1757012" y="2263776"/>
                  <a:pt x="1131888" y="2263776"/>
                </a:cubicBezTo>
                <a:cubicBezTo>
                  <a:pt x="506764" y="2263776"/>
                  <a:pt x="0" y="1757012"/>
                  <a:pt x="0" y="1131888"/>
                </a:cubicBezTo>
                <a:cubicBezTo>
                  <a:pt x="0" y="506764"/>
                  <a:pt x="506764" y="0"/>
                  <a:pt x="113188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14F21DF-D5E0-4C6C-BA2C-D69D65DBB18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91612" y="3324733"/>
            <a:ext cx="2936876" cy="2936876"/>
          </a:xfrm>
          <a:custGeom>
            <a:avLst/>
            <a:gdLst>
              <a:gd name="connsiteX0" fmla="*/ 1468438 w 2936876"/>
              <a:gd name="connsiteY0" fmla="*/ 0 h 2936876"/>
              <a:gd name="connsiteX1" fmla="*/ 2936876 w 2936876"/>
              <a:gd name="connsiteY1" fmla="*/ 1468438 h 2936876"/>
              <a:gd name="connsiteX2" fmla="*/ 1468438 w 2936876"/>
              <a:gd name="connsiteY2" fmla="*/ 2936876 h 2936876"/>
              <a:gd name="connsiteX3" fmla="*/ 0 w 2936876"/>
              <a:gd name="connsiteY3" fmla="*/ 1468438 h 2936876"/>
              <a:gd name="connsiteX4" fmla="*/ 1468438 w 2936876"/>
              <a:gd name="connsiteY4" fmla="*/ 0 h 293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6876" h="2936876">
                <a:moveTo>
                  <a:pt x="1468438" y="0"/>
                </a:moveTo>
                <a:cubicBezTo>
                  <a:pt x="2279434" y="0"/>
                  <a:pt x="2936876" y="657442"/>
                  <a:pt x="2936876" y="1468438"/>
                </a:cubicBezTo>
                <a:cubicBezTo>
                  <a:pt x="2936876" y="2279434"/>
                  <a:pt x="2279434" y="2936876"/>
                  <a:pt x="1468438" y="2936876"/>
                </a:cubicBezTo>
                <a:cubicBezTo>
                  <a:pt x="657442" y="2936876"/>
                  <a:pt x="0" y="2279434"/>
                  <a:pt x="0" y="1468438"/>
                </a:cubicBezTo>
                <a:cubicBezTo>
                  <a:pt x="0" y="657442"/>
                  <a:pt x="657442" y="0"/>
                  <a:pt x="146843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2FF63B4-C261-4597-9EE0-811D250B9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6548755" y="85016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92CF088-7F97-4A11-8A81-0EF641F69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602297" y="5691007"/>
            <a:ext cx="667802" cy="631474"/>
            <a:chOff x="3409557" y="4940429"/>
            <a:chExt cx="667802" cy="631474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65B23B7-CE74-4974-ABD8-BFA31D583416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3537358" y="4940429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F99BB1F-6C9D-4972-9EF4-98ACD7BE71E5}"/>
                </a:ext>
              </a:extLst>
            </p:cNvPr>
            <p:cNvSpPr/>
            <p:nvPr/>
          </p:nvSpPr>
          <p:spPr>
            <a:xfrm rot="13500000">
              <a:off x="3544558" y="4858365"/>
              <a:ext cx="270000" cy="540001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8412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458B3A1-C77D-4AFC-B2C8-79520B53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</p:spPr>
        <p:txBody>
          <a:bodyPr wrap="square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551DA26-B267-4F28-B4D0-65B3EF6E11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11">
            <a:extLst>
              <a:ext uri="{FF2B5EF4-FFF2-40B4-BE49-F238E27FC236}">
                <a16:creationId xmlns:a16="http://schemas.microsoft.com/office/drawing/2014/main" id="{95544A62-DA23-4840-99DE-09AFC8F4DC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54096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Picture Placeholder 11">
            <a:extLst>
              <a:ext uri="{FF2B5EF4-FFF2-40B4-BE49-F238E27FC236}">
                <a16:creationId xmlns:a16="http://schemas.microsoft.com/office/drawing/2014/main" id="{0C91AF30-C5BB-4601-BDEB-E60C93A169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3808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B625AA5-EA5B-4115-A461-DA2C7087D8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7904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1B1AE41C-3196-4E6F-A3A8-313A92677F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026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Tuesday, February 2, 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517979-166D-4AAA-ABBC-0C3E5C2EC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E111559-B769-4E2A-A891-97B3C4AA6BAC}"/>
              </a:ext>
            </a:extLst>
          </p:cNvPr>
          <p:cNvSpPr/>
          <p:nvPr userDrawn="1"/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anchor="b" anchorCtr="0">
            <a:noAutofit/>
          </a:bodyPr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16724"/>
            <a:ext cx="5437187" cy="2265216"/>
          </a:xfrm>
        </p:spPr>
        <p:txBody>
          <a:bodyPr>
            <a:noAutofit/>
          </a:bodyPr>
          <a:lstStyle>
            <a:lvl1pPr>
              <a:buNone/>
              <a:defRPr sz="2400"/>
            </a:lvl1pPr>
          </a:lstStyle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29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557281"/>
            <a:ext cx="6640285" cy="3300719"/>
          </a:xfrm>
          <a:gradFill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60000"/>
                </a:schemeClr>
              </a:gs>
            </a:gsLst>
            <a:lin ang="10800000" scaled="1"/>
          </a:gradFill>
        </p:spPr>
        <p:txBody>
          <a:bodyPr>
            <a:noAutofit/>
          </a:bodyPr>
          <a:lstStyle>
            <a:lvl1pPr marL="548640" indent="0">
              <a:lnSpc>
                <a:spcPct val="200000"/>
              </a:lnSpc>
              <a:buNone/>
              <a:defRPr/>
            </a:lvl1pPr>
          </a:lstStyle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640285" cy="3535509"/>
          </a:xfrm>
          <a:gradFill flip="none" rotWithShape="1"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70000"/>
                </a:schemeClr>
              </a:gs>
            </a:gsLst>
            <a:lin ang="10800000" scaled="1"/>
            <a:tileRect/>
          </a:gradFill>
        </p:spPr>
        <p:txBody>
          <a:bodyPr anchor="b" anchorCtr="0">
            <a:noAutofit/>
          </a:bodyPr>
          <a:lstStyle>
            <a:lvl1pPr marL="548640">
              <a:spcAft>
                <a:spcPts val="1200"/>
              </a:spcAft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304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Chart Tabl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7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062BF5C-3876-4161-B4FF-14CA94D3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6160" cy="3384550"/>
          </a:xfrm>
        </p:spPr>
        <p:txBody>
          <a:bodyPr wrap="square" anchor="b" anchorCtr="0"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7C5C60-EC4D-410B-9997-0B7328960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22156" y="4143453"/>
            <a:ext cx="734257" cy="760506"/>
            <a:chOff x="5243759" y="1363788"/>
            <a:chExt cx="734257" cy="760506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0573155C-3428-4F4F-AE66-A519D777EAAE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1853496C-159E-4D47-94B5-0835FB6511B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CE93E330-715B-44E8-84D9-CE166D428DA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80A2FA6F-99B7-4984-A80C-570644889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668780" y="50590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439C8C03-81B3-4DE8-B96A-78258E4467C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50863" y="4097338"/>
            <a:ext cx="3565524" cy="2351087"/>
          </a:xfrm>
        </p:spPr>
        <p:txBody>
          <a:bodyPr>
            <a:noAutofit/>
          </a:bodyPr>
          <a:lstStyle>
            <a:lvl1pPr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1FBB56D-C8B1-4ED9-A5DB-72BA636DAD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35809" y="656633"/>
            <a:ext cx="5132388" cy="5132388"/>
          </a:xfrm>
          <a:custGeom>
            <a:avLst/>
            <a:gdLst>
              <a:gd name="connsiteX0" fmla="*/ 2566194 w 5132388"/>
              <a:gd name="connsiteY0" fmla="*/ 0 h 5132388"/>
              <a:gd name="connsiteX1" fmla="*/ 5132388 w 5132388"/>
              <a:gd name="connsiteY1" fmla="*/ 2566194 h 5132388"/>
              <a:gd name="connsiteX2" fmla="*/ 2566194 w 5132388"/>
              <a:gd name="connsiteY2" fmla="*/ 5132388 h 5132388"/>
              <a:gd name="connsiteX3" fmla="*/ 0 w 5132388"/>
              <a:gd name="connsiteY3" fmla="*/ 2566194 h 5132388"/>
              <a:gd name="connsiteX4" fmla="*/ 2566194 w 5132388"/>
              <a:gd name="connsiteY4" fmla="*/ 0 h 51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08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38C6F9E-A74F-4F54-9409-B6B93DF8C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F0F71C5-78A4-4793-9BD4-3DF0EE3E3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0288775" y="7626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Title 5">
            <a:extLst>
              <a:ext uri="{FF2B5EF4-FFF2-40B4-BE49-F238E27FC236}">
                <a16:creationId xmlns:a16="http://schemas.microsoft.com/office/drawing/2014/main" id="{36F60F77-4CC9-4F86-B70A-85012C6588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640" y="548640"/>
            <a:ext cx="8281987" cy="1253041"/>
          </a:xfrm>
        </p:spPr>
        <p:txBody>
          <a:bodyPr>
            <a:noAutofit/>
          </a:bodyPr>
          <a:lstStyle/>
          <a:p>
            <a:r>
              <a:rPr lang="en-US" dirty="0"/>
              <a:t>Team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6093F87-C1F6-4FAB-B891-6F7D7FC2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00565" y="4518946"/>
            <a:ext cx="1980001" cy="1363916"/>
            <a:chOff x="4879602" y="3781429"/>
            <a:chExt cx="1980001" cy="1363916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1A4FD5C-1E5B-46D1-BA9D-99928D19AF04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7DF0ED5-A971-408F-A055-C7E5D7A623C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A81F353-4C5B-4A37-9846-2C1E2D0FC25F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2B74EA3-11CE-4D3F-99AD-162563447653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8F41896B-6DDA-4F82-9F74-3EBF93A3CD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8992" y="1990724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57" name="Picture Placeholder 55">
            <a:extLst>
              <a:ext uri="{FF2B5EF4-FFF2-40B4-BE49-F238E27FC236}">
                <a16:creationId xmlns:a16="http://schemas.microsoft.com/office/drawing/2014/main" id="{EF85499B-C29A-4C8B-922C-7CE4771E35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38384" y="1990724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58" name="Picture Placeholder 55">
            <a:extLst>
              <a:ext uri="{FF2B5EF4-FFF2-40B4-BE49-F238E27FC236}">
                <a16:creationId xmlns:a16="http://schemas.microsoft.com/office/drawing/2014/main" id="{F82A1DB8-0AE7-4E17-B07B-FCF45B85EE1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61976" y="1993392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Picture Placeholder 55">
            <a:extLst>
              <a:ext uri="{FF2B5EF4-FFF2-40B4-BE49-F238E27FC236}">
                <a16:creationId xmlns:a16="http://schemas.microsoft.com/office/drawing/2014/main" id="{A83EEB6C-83B7-471D-B5A4-4071534048D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85568" y="1990724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17A96A8C-F792-485A-9BB9-4DEDCA0CE6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9500" y="3781425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C65AE07-519E-4E3B-8521-621C834391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8733" y="4232949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5" name="Text Placeholder 62">
            <a:extLst>
              <a:ext uri="{FF2B5EF4-FFF2-40B4-BE49-F238E27FC236}">
                <a16:creationId xmlns:a16="http://schemas.microsoft.com/office/drawing/2014/main" id="{FB878318-C287-428B-8105-429BC4B03F5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9151" y="3781425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1465E516-2CEF-4F9E-9375-7D41DCFCBB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38384" y="4232949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7" name="Text Placeholder 62">
            <a:extLst>
              <a:ext uri="{FF2B5EF4-FFF2-40B4-BE49-F238E27FC236}">
                <a16:creationId xmlns:a16="http://schemas.microsoft.com/office/drawing/2014/main" id="{FE012CE3-36AA-4016-A88E-27BCFFEFD6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62743" y="3781425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8D5671AF-0137-4226-8A84-2784817E51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1976" y="4232949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9" name="Text Placeholder 62">
            <a:extLst>
              <a:ext uri="{FF2B5EF4-FFF2-40B4-BE49-F238E27FC236}">
                <a16:creationId xmlns:a16="http://schemas.microsoft.com/office/drawing/2014/main" id="{DA1587F0-23BF-4FB8-B06C-2B0AA928E9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33112" y="3787288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8" name="Text Placeholder 60">
            <a:extLst>
              <a:ext uri="{FF2B5EF4-FFF2-40B4-BE49-F238E27FC236}">
                <a16:creationId xmlns:a16="http://schemas.microsoft.com/office/drawing/2014/main" id="{565C0B22-B5E7-44BB-A17C-7FB5BB5D82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32345" y="4238812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7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Content 2 column (comparison sli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sz="48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5437186" cy="535354"/>
          </a:xfrm>
        </p:spPr>
        <p:txBody>
          <a:bodyPr anchor="b">
            <a:no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427370"/>
            <a:ext cx="5429114" cy="3515555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731375"/>
            <a:ext cx="5436392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427370"/>
            <a:ext cx="5436391" cy="3515555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39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255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33" r:id="rId3"/>
    <p:sldLayoutId id="2147483687" r:id="rId4"/>
    <p:sldLayoutId id="2147483734" r:id="rId5"/>
    <p:sldLayoutId id="2147483686" r:id="rId6"/>
    <p:sldLayoutId id="2147483696" r:id="rId7"/>
    <p:sldLayoutId id="2147483707" r:id="rId8"/>
    <p:sldLayoutId id="2147483689" r:id="rId9"/>
    <p:sldLayoutId id="2147483697" r:id="rId10"/>
    <p:sldLayoutId id="2147483731" r:id="rId11"/>
    <p:sldLayoutId id="2147483693" r:id="rId12"/>
    <p:sldLayoutId id="2147483685" r:id="rId13"/>
    <p:sldLayoutId id="2147483688" r:id="rId14"/>
    <p:sldLayoutId id="2147483691" r:id="rId15"/>
    <p:sldLayoutId id="2147483692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s://www.alsana.com/huntsville-alabama-residential/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17" Type="http://schemas.openxmlformats.org/officeDocument/2006/relationships/image" Target="../media/image2.jpeg"/><Relationship Id="rId2" Type="http://schemas.openxmlformats.org/officeDocument/2006/relationships/image" Target="../media/image11.png"/><Relationship Id="rId16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5" Type="http://schemas.openxmlformats.org/officeDocument/2006/relationships/image" Target="../media/image24.pn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www.youtube.com/watch?v=S-dhWUqVN_A&amp;t=2s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E938C-9D94-4B05-979A-D39FFC45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99414" y="1051551"/>
            <a:ext cx="3565524" cy="2384898"/>
          </a:xfrm>
        </p:spPr>
        <p:txBody>
          <a:bodyPr anchor="b" anchorCtr="0">
            <a:normAutofit fontScale="90000"/>
          </a:bodyPr>
          <a:lstStyle/>
          <a:p>
            <a:pPr algn="ctr"/>
            <a:r>
              <a:rPr lang="en-US" sz="5600" dirty="0"/>
              <a:t>Maintaining Recovery:</a:t>
            </a:r>
            <a:br>
              <a:rPr lang="en-US" dirty="0"/>
            </a:br>
            <a:r>
              <a:rPr lang="en-US" sz="3200" dirty="0"/>
              <a:t>How to/Ways to Find Connections Outside your ED Network</a:t>
            </a:r>
            <a:endParaRPr lang="en-US" dirty="0"/>
          </a:p>
        </p:txBody>
      </p:sp>
      <p:pic>
        <p:nvPicPr>
          <p:cNvPr id="14" name="Picture Placeholder 13" descr="Data Points Digital background">
            <a:extLst>
              <a:ext uri="{FF2B5EF4-FFF2-40B4-BE49-F238E27FC236}">
                <a16:creationId xmlns:a16="http://schemas.microsoft.com/office/drawing/2014/main" id="{9A8AD548-922D-4E1D-B19C-5F6E808B816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452360" cy="6858000"/>
          </a:xfr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D9A11267-FC52-4990-8D98-010AFABA55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85138" y="4178300"/>
            <a:ext cx="3565524" cy="173196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Courtney J. Yergin - MSSA, LICSW, LISW-S</a:t>
            </a:r>
          </a:p>
          <a:p>
            <a:pPr algn="r"/>
            <a:r>
              <a:rPr lang="en-US" dirty="0"/>
              <a:t>Lead Therapist RTC Jemison</a:t>
            </a:r>
            <a:br>
              <a:rPr lang="en-US" dirty="0"/>
            </a:br>
            <a:r>
              <a:rPr lang="en-US" dirty="0"/>
              <a:t>Huntsville, AL</a:t>
            </a:r>
          </a:p>
        </p:txBody>
      </p:sp>
      <p:pic>
        <p:nvPicPr>
          <p:cNvPr id="12290" name="Picture 2" descr="Alsana Horizonal Email">
            <a:extLst>
              <a:ext uri="{FF2B5EF4-FFF2-40B4-BE49-F238E27FC236}">
                <a16:creationId xmlns:a16="http://schemas.microsoft.com/office/drawing/2014/main" id="{BB87FBB8-8A96-CD34-BF5B-409B80995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9062" y="5806449"/>
            <a:ext cx="13716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2814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581E8936-2270-47FE-94A4-398CB123E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813300"/>
            <a:ext cx="4500562" cy="1562959"/>
          </a:xfrm>
        </p:spPr>
        <p:txBody>
          <a:bodyPr/>
          <a:lstStyle/>
          <a:p>
            <a:r>
              <a:rPr lang="en-US" dirty="0"/>
              <a:t>Core Values</a:t>
            </a:r>
          </a:p>
        </p:txBody>
      </p:sp>
      <p:pic>
        <p:nvPicPr>
          <p:cNvPr id="16" name="Picture Placeholder 15" descr="Data Points Digital background">
            <a:extLst>
              <a:ext uri="{FF2B5EF4-FFF2-40B4-BE49-F238E27FC236}">
                <a16:creationId xmlns:a16="http://schemas.microsoft.com/office/drawing/2014/main" id="{361E9ADB-7377-4CF1-9AE4-AEFBDEBEEE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6472"/>
          </a:xfr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0287FEC-3826-4868-8D93-52429C6156F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499"/>
            <a:ext cx="6221412" cy="1673225"/>
          </a:xfrm>
        </p:spPr>
        <p:txBody>
          <a:bodyPr>
            <a:normAutofit/>
          </a:bodyPr>
          <a:lstStyle/>
          <a:p>
            <a:r>
              <a:rPr lang="en-US" dirty="0"/>
              <a:t>What drives you?</a:t>
            </a:r>
          </a:p>
          <a:p>
            <a:r>
              <a:rPr lang="en-US" dirty="0"/>
              <a:t>What powers your recovery amidst “the real world?”</a:t>
            </a:r>
          </a:p>
          <a:p>
            <a:r>
              <a:rPr lang="en-US" dirty="0"/>
              <a:t>What can you be proud of?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29F70-04F7-4C70-BCF8-D4371F54EF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/>
          <a:lstStyle/>
          <a:p>
            <a:r>
              <a:rPr lang="en-US" dirty="0"/>
              <a:t>Friday August 12, 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907F8-C614-4D59-A03F-BF9CD5E3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146" name="Picture 2" descr="Alsana Horizonal Email">
            <a:extLst>
              <a:ext uri="{FF2B5EF4-FFF2-40B4-BE49-F238E27FC236}">
                <a16:creationId xmlns:a16="http://schemas.microsoft.com/office/drawing/2014/main" id="{A8ED473E-C365-7422-244E-DF07C0F4B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231240"/>
            <a:ext cx="13716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1561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8BF030E-3A61-5C8F-37D8-5B7A28332B8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33855" t="16740" r="35230" b="5926"/>
          <a:stretch/>
        </p:blipFill>
        <p:spPr>
          <a:xfrm>
            <a:off x="1898016" y="191136"/>
            <a:ext cx="4602480" cy="6475727"/>
          </a:xfrm>
        </p:spPr>
      </p:pic>
      <p:pic>
        <p:nvPicPr>
          <p:cNvPr id="7" name="Picture 6" descr="Hello I M Stickers for Sale | Redbubble">
            <a:extLst>
              <a:ext uri="{FF2B5EF4-FFF2-40B4-BE49-F238E27FC236}">
                <a16:creationId xmlns:a16="http://schemas.microsoft.com/office/drawing/2014/main" id="{165E58F5-0B0C-D12D-94BC-D9496CCB0D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5" t="20876" r="10131" b="21952"/>
          <a:stretch/>
        </p:blipFill>
        <p:spPr bwMode="auto">
          <a:xfrm>
            <a:off x="7507222" y="1951637"/>
            <a:ext cx="4076765" cy="2954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Alsana Horizonal Email">
            <a:extLst>
              <a:ext uri="{FF2B5EF4-FFF2-40B4-BE49-F238E27FC236}">
                <a16:creationId xmlns:a16="http://schemas.microsoft.com/office/drawing/2014/main" id="{39DD8929-02C2-871A-9C12-66EB3F716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90" y="191136"/>
            <a:ext cx="13716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8840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F8FAEED9-1ECD-45F9-87A0-9394BAEABB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/>
          <a:lstStyle/>
          <a:p>
            <a:r>
              <a:rPr lang="en-US" sz="4800" b="1" i="0" dirty="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Lucida Handwriting" panose="03010101010101010101" pitchFamily="66" charset="0"/>
              </a:rPr>
              <a:t>QU'EST</a:t>
            </a:r>
            <a:r>
              <a:rPr lang="en-US" sz="4800" b="0" i="0" dirty="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Lucida Handwriting" panose="03010101010101010101" pitchFamily="66" charset="0"/>
              </a:rPr>
              <a:t>-</a:t>
            </a:r>
            <a:r>
              <a:rPr lang="en-US" sz="4800" b="1" i="0" dirty="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Lucida Handwriting" panose="03010101010101010101" pitchFamily="66" charset="0"/>
              </a:rPr>
              <a:t>CE QUE C'EST</a:t>
            </a:r>
            <a:r>
              <a:rPr lang="en-US" sz="4800" b="0" i="0" dirty="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Lucida Handwriting" panose="03010101010101010101" pitchFamily="66" charset="0"/>
              </a:rPr>
              <a:t>?</a:t>
            </a:r>
            <a:br>
              <a:rPr lang="en-US" sz="4800" u="sng" dirty="0">
                <a:solidFill>
                  <a:schemeClr val="tx2">
                    <a:lumMod val="20000"/>
                    <a:lumOff val="80000"/>
                  </a:schemeClr>
                </a:solidFill>
                <a:latin typeface="Lucida Handwriting" panose="03010101010101010101" pitchFamily="66" charset="0"/>
              </a:rPr>
            </a:br>
            <a:br>
              <a:rPr lang="en-US" dirty="0"/>
            </a:br>
            <a:r>
              <a:rPr lang="en-US" dirty="0"/>
              <a:t>Thank You!!</a:t>
            </a:r>
          </a:p>
        </p:txBody>
      </p:sp>
      <p:sp>
        <p:nvSpPr>
          <p:cNvPr id="23" name="Subtitle 22">
            <a:extLst>
              <a:ext uri="{FF2B5EF4-FFF2-40B4-BE49-F238E27FC236}">
                <a16:creationId xmlns:a16="http://schemas.microsoft.com/office/drawing/2014/main" id="{8E5E4638-9BCB-4C2E-914F-CC868E2020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/>
          <a:lstStyle/>
          <a:p>
            <a:r>
              <a:rPr lang="en-US" dirty="0"/>
              <a:t>Courtney J. Yergin  MSSA, LICSW, LISW-S</a:t>
            </a:r>
          </a:p>
          <a:p>
            <a:r>
              <a:rPr lang="en-US" dirty="0"/>
              <a:t>courtney.yergin@alsana.com</a:t>
            </a:r>
          </a:p>
          <a:p>
            <a:r>
              <a:rPr lang="en-US" sz="1400" dirty="0">
                <a:hlinkClick r:id="rId2"/>
              </a:rPr>
              <a:t>https://www.alsana.com/huntsville-alabama-residential/</a:t>
            </a:r>
            <a:endParaRPr lang="en-US" sz="1400" dirty="0"/>
          </a:p>
          <a:p>
            <a:endParaRPr lang="en-US" sz="1400" dirty="0"/>
          </a:p>
        </p:txBody>
      </p:sp>
      <p:pic>
        <p:nvPicPr>
          <p:cNvPr id="27" name="Picture Placeholder 26" descr="Data Points Digital background">
            <a:extLst>
              <a:ext uri="{FF2B5EF4-FFF2-40B4-BE49-F238E27FC236}">
                <a16:creationId xmlns:a16="http://schemas.microsoft.com/office/drawing/2014/main" id="{9E660784-34E2-4CDA-926A-DDD6AAF3504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6248" y="548640"/>
            <a:ext cx="5084064" cy="2880360"/>
          </a:xfrm>
        </p:spPr>
      </p:pic>
      <p:pic>
        <p:nvPicPr>
          <p:cNvPr id="33" name="Picture Placeholder 32" descr="Data Points Digital background">
            <a:extLst>
              <a:ext uri="{FF2B5EF4-FFF2-40B4-BE49-F238E27FC236}">
                <a16:creationId xmlns:a16="http://schemas.microsoft.com/office/drawing/2014/main" id="{48106962-23C6-4DFE-BB3A-E5FFF03F38C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6248" y="3429000"/>
            <a:ext cx="5084064" cy="2880360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23E305-6365-4345-8BD1-4A31C61D96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/>
          <a:lstStyle/>
          <a:p>
            <a:r>
              <a:rPr lang="en-US" dirty="0"/>
              <a:t>Friday August 12, 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E60F23-FB58-4EF8-82FD-E86CED25F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4098" name="Picture 2" descr="Alsana Horizonal Email">
            <a:extLst>
              <a:ext uri="{FF2B5EF4-FFF2-40B4-BE49-F238E27FC236}">
                <a16:creationId xmlns:a16="http://schemas.microsoft.com/office/drawing/2014/main" id="{2B625024-68D1-0D8F-3BB6-EA2C0291D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3" y="134889"/>
            <a:ext cx="13716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7798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6426E-F6F6-4A7C-9181-8C3090996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60D6F-4D0F-4D33-B2A7-159C8583F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7306"/>
            <a:ext cx="3992562" cy="3415519"/>
          </a:xfrm>
        </p:spPr>
        <p:txBody>
          <a:bodyPr/>
          <a:lstStyle/>
          <a:p>
            <a:r>
              <a:rPr lang="en-US" dirty="0"/>
              <a:t>Introductions &amp; Check In</a:t>
            </a:r>
          </a:p>
          <a:p>
            <a:r>
              <a:rPr lang="en-US" dirty="0"/>
              <a:t>Back in the ‘Real World’</a:t>
            </a:r>
          </a:p>
          <a:p>
            <a:r>
              <a:rPr lang="en-US" dirty="0"/>
              <a:t>Build, Buoy, Boost Boundaries</a:t>
            </a:r>
          </a:p>
          <a:p>
            <a:r>
              <a:rPr lang="en-US" dirty="0"/>
              <a:t>Core Values &amp; Beliefs</a:t>
            </a:r>
          </a:p>
          <a:p>
            <a:r>
              <a:rPr lang="en-US" dirty="0"/>
              <a:t>Questions</a:t>
            </a:r>
          </a:p>
          <a:p>
            <a:endParaRPr lang="en-US" dirty="0"/>
          </a:p>
        </p:txBody>
      </p:sp>
      <p:pic>
        <p:nvPicPr>
          <p:cNvPr id="8" name="Picture Placeholder 7" descr="Digital Data">
            <a:extLst>
              <a:ext uri="{FF2B5EF4-FFF2-40B4-BE49-F238E27FC236}">
                <a16:creationId xmlns:a16="http://schemas.microsoft.com/office/drawing/2014/main" id="{06D2324F-3B7B-45EF-9584-C8EADD2C8C0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08928" y="1596771"/>
            <a:ext cx="3448558" cy="3448558"/>
          </a:xfrm>
        </p:spPr>
      </p:pic>
      <p:pic>
        <p:nvPicPr>
          <p:cNvPr id="10" name="Picture Placeholder 9" descr="Data Points ">
            <a:extLst>
              <a:ext uri="{FF2B5EF4-FFF2-40B4-BE49-F238E27FC236}">
                <a16:creationId xmlns:a16="http://schemas.microsoft.com/office/drawing/2014/main" id="{71F862F9-0E8A-4DB9-8083-1C3AA6E5D77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18575" y="596392"/>
            <a:ext cx="2263776" cy="2263776"/>
          </a:xfrm>
        </p:spPr>
      </p:pic>
      <p:pic>
        <p:nvPicPr>
          <p:cNvPr id="12" name="Picture Placeholder 11" descr="Data Background">
            <a:extLst>
              <a:ext uri="{FF2B5EF4-FFF2-40B4-BE49-F238E27FC236}">
                <a16:creationId xmlns:a16="http://schemas.microsoft.com/office/drawing/2014/main" id="{A63F39B9-0715-40B5-8ECB-9B983F99C69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1612" y="3324733"/>
            <a:ext cx="2936876" cy="2936876"/>
          </a:xfrm>
        </p:spPr>
      </p:pic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15FE2C5-E66A-4405-B19E-2C5C546C98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/>
          <a:lstStyle/>
          <a:p>
            <a:r>
              <a:rPr lang="en-US" dirty="0"/>
              <a:t>Friday August 12, 2022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199C97-F175-437D-8311-DB662925C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1266" name="Picture 2" descr="Alsana Horizonal Email">
            <a:extLst>
              <a:ext uri="{FF2B5EF4-FFF2-40B4-BE49-F238E27FC236}">
                <a16:creationId xmlns:a16="http://schemas.microsoft.com/office/drawing/2014/main" id="{B16E40AF-A66D-10A0-8495-D190F7A0C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03" y="196900"/>
            <a:ext cx="13716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3234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3418ADF-358F-4647-A511-FCFFEDA83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</p:spPr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18" name="Picture Placeholder 17" descr="A group of people sitting at a table">
            <a:extLst>
              <a:ext uri="{FF2B5EF4-FFF2-40B4-BE49-F238E27FC236}">
                <a16:creationId xmlns:a16="http://schemas.microsoft.com/office/drawing/2014/main" id="{E2536017-F539-430C-A901-70AB81CA612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0" y="0"/>
            <a:ext cx="3054096" cy="3776472"/>
          </a:xfrm>
        </p:spPr>
      </p:pic>
      <p:pic>
        <p:nvPicPr>
          <p:cNvPr id="20" name="Picture Placeholder 19" descr="Data Points Digital background">
            <a:extLst>
              <a:ext uri="{FF2B5EF4-FFF2-40B4-BE49-F238E27FC236}">
                <a16:creationId xmlns:a16="http://schemas.microsoft.com/office/drawing/2014/main" id="{528A7D8D-1AB5-46C4-93FA-D92C2FD5169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3054096" y="0"/>
            <a:ext cx="3054096" cy="3776472"/>
          </a:xfrm>
        </p:spPr>
      </p:pic>
      <p:pic>
        <p:nvPicPr>
          <p:cNvPr id="25" name="Picture Placeholder 24" descr="Digital Graph Screen">
            <a:extLst>
              <a:ext uri="{FF2B5EF4-FFF2-40B4-BE49-F238E27FC236}">
                <a16:creationId xmlns:a16="http://schemas.microsoft.com/office/drawing/2014/main" id="{B7353C46-ACC1-4078-85C2-26B57B0E58B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9137904" y="0"/>
            <a:ext cx="3054096" cy="3776472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29F70-04F7-4C70-BCF8-D4371F54EF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/>
          <a:lstStyle/>
          <a:p>
            <a:r>
              <a:rPr lang="en-US" dirty="0"/>
              <a:t>Friday August 12, 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907F8-C614-4D59-A03F-BF9CD5E3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3" name="Picture Placeholder 22" descr="A person drawing on a white board">
            <a:extLst>
              <a:ext uri="{FF2B5EF4-FFF2-40B4-BE49-F238E27FC236}">
                <a16:creationId xmlns:a16="http://schemas.microsoft.com/office/drawing/2014/main" id="{2B3C4F95-A0FA-45D9-BF43-1C398F65B89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6083808" y="0"/>
            <a:ext cx="3054096" cy="3776472"/>
          </a:xfr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5127060-CDBF-435F-9009-A5451CCE305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563" y="4508500"/>
            <a:ext cx="6221412" cy="1563688"/>
          </a:xfrm>
          <a:noFill/>
        </p:spPr>
        <p:txBody>
          <a:bodyPr>
            <a:normAutofit/>
          </a:bodyPr>
          <a:lstStyle/>
          <a:p>
            <a:r>
              <a:rPr lang="en-US" dirty="0"/>
              <a:t>Howdy! Who’s out there?  Tell me about yourself:</a:t>
            </a:r>
          </a:p>
          <a:p>
            <a:pPr lvl="1"/>
            <a:r>
              <a:rPr lang="en-US" dirty="0"/>
              <a:t>Name, Pronouns, Location</a:t>
            </a:r>
          </a:p>
          <a:p>
            <a:pPr lvl="1"/>
            <a:r>
              <a:rPr lang="en-US" dirty="0"/>
              <a:t>What did your body do this week that you’re grateful for?  </a:t>
            </a:r>
          </a:p>
          <a:p>
            <a:pPr lvl="1"/>
            <a:r>
              <a:rPr lang="en-US" dirty="0"/>
              <a:t>What are you most looking forward to next week?</a:t>
            </a:r>
          </a:p>
        </p:txBody>
      </p:sp>
      <p:pic>
        <p:nvPicPr>
          <p:cNvPr id="10242" name="Picture 2" descr="Alsana Horizonal Email">
            <a:extLst>
              <a:ext uri="{FF2B5EF4-FFF2-40B4-BE49-F238E27FC236}">
                <a16:creationId xmlns:a16="http://schemas.microsoft.com/office/drawing/2014/main" id="{36B76E25-B28A-BB1D-588C-15E9EF283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" y="210920"/>
            <a:ext cx="13716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8886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Placeholder 7" descr="Data Points Digital background">
            <a:extLst>
              <a:ext uri="{FF2B5EF4-FFF2-40B4-BE49-F238E27FC236}">
                <a16:creationId xmlns:a16="http://schemas.microsoft.com/office/drawing/2014/main" id="{5FED7C55-F545-49A1-90FD-D853A25AB4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3C64A91D-E535-4C24-A0E3-96A3810E3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6FC4867-BA3E-4F8E-AB23-684F34DF3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40F1DF5B-353A-4270-8C10-6A1509441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6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Back to The Real World</a:t>
            </a:r>
          </a:p>
        </p:txBody>
      </p:sp>
      <p:sp>
        <p:nvSpPr>
          <p:cNvPr id="16" name="Subtitle 15">
            <a:extLst>
              <a:ext uri="{FF2B5EF4-FFF2-40B4-BE49-F238E27FC236}">
                <a16:creationId xmlns:a16="http://schemas.microsoft.com/office/drawing/2014/main" id="{4BDCF583-1D5D-4235-97C2-39272B80A0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735637" cy="2265216"/>
          </a:xfrm>
        </p:spPr>
        <p:txBody>
          <a:bodyPr vert="horz" wrap="square" lIns="0" tIns="0" rIns="0" bIns="0" rtlCol="0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kern="1200" dirty="0">
                <a:latin typeface="+mn-lt"/>
                <a:ea typeface="+mn-ea"/>
                <a:cs typeface="+mn-cs"/>
              </a:rPr>
              <a:t>“To find out what happens…and start getting real”  (TM)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Struggles, Surprises, and Stamina in Recovery</a:t>
            </a:r>
          </a:p>
          <a:p>
            <a:pPr marL="0" indent="0">
              <a:lnSpc>
                <a:spcPct val="100000"/>
              </a:lnSpc>
              <a:buNone/>
            </a:pPr>
            <a:endParaRPr lang="en-US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10D835-B454-4270-BB35-86A187307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Friday August 12, 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E7D98D-6710-41D2-B258-E1A1059D2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4</a:t>
            </a:fld>
            <a:endParaRPr lang="en-US"/>
          </a:p>
        </p:txBody>
      </p:sp>
      <p:pic>
        <p:nvPicPr>
          <p:cNvPr id="9218" name="Picture 2" descr="Alsana Horizonal Email">
            <a:extLst>
              <a:ext uri="{FF2B5EF4-FFF2-40B4-BE49-F238E27FC236}">
                <a16:creationId xmlns:a16="http://schemas.microsoft.com/office/drawing/2014/main" id="{9A713CE0-5739-19D9-9DD6-B39985F03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88" y="215900"/>
            <a:ext cx="13716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0021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Who picks the businesses on highway exit signs? - Marketplace">
            <a:extLst>
              <a:ext uri="{FF2B5EF4-FFF2-40B4-BE49-F238E27FC236}">
                <a16:creationId xmlns:a16="http://schemas.microsoft.com/office/drawing/2014/main" id="{AEA57BF0-CC17-7C48-1713-C3AA894BE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012" y="1619249"/>
            <a:ext cx="2686050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EF484-38C8-4EDC-ACF5-695CFB2168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/>
          <a:lstStyle/>
          <a:p>
            <a:r>
              <a:rPr lang="en-US" dirty="0"/>
              <a:t>Friday August 12, 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5C33DF-36C9-49E9-B48D-A320B179C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26" name="Picture 2" descr="Olympic symbols - Wikipedia">
            <a:extLst>
              <a:ext uri="{FF2B5EF4-FFF2-40B4-BE49-F238E27FC236}">
                <a16:creationId xmlns:a16="http://schemas.microsoft.com/office/drawing/2014/main" id="{597778CF-ADD3-2F16-0E41-0163D14DB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06" y="762000"/>
            <a:ext cx="1592172" cy="738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ikTok: The Logo's History and Meaning | Logaster">
            <a:extLst>
              <a:ext uri="{FF2B5EF4-FFF2-40B4-BE49-F238E27FC236}">
                <a16:creationId xmlns:a16="http://schemas.microsoft.com/office/drawing/2014/main" id="{86FD1412-982A-D8D6-62BF-1FCC5260B4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6" t="11350" r="32420" b="16870"/>
          <a:stretch/>
        </p:blipFill>
        <p:spPr bwMode="auto">
          <a:xfrm>
            <a:off x="1757362" y="909104"/>
            <a:ext cx="1422401" cy="156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pple Watch SE: The ultimate combination of design, function, and value -  Apple">
            <a:extLst>
              <a:ext uri="{FF2B5EF4-FFF2-40B4-BE49-F238E27FC236}">
                <a16:creationId xmlns:a16="http://schemas.microsoft.com/office/drawing/2014/main" id="{E186C583-9419-600A-295D-1B62B5A67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8863" y="300040"/>
            <a:ext cx="1629049" cy="1400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221,362 Politics Cliparts, Stock Vector and Royalty Free Politics  Illustrations">
            <a:extLst>
              <a:ext uri="{FF2B5EF4-FFF2-40B4-BE49-F238E27FC236}">
                <a16:creationId xmlns:a16="http://schemas.microsoft.com/office/drawing/2014/main" id="{9E9751E8-B33E-AB3A-0F45-DB2F9DB2B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89" y="2524150"/>
            <a:ext cx="2109146" cy="147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335,969 Healthcare Workers Illustrations &amp; Clip Art - iStock">
            <a:extLst>
              <a:ext uri="{FF2B5EF4-FFF2-40B4-BE49-F238E27FC236}">
                <a16:creationId xmlns:a16="http://schemas.microsoft.com/office/drawing/2014/main" id="{51F937C0-57C9-8B93-DA1C-6981DDB72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049" y="3084537"/>
            <a:ext cx="2486025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Old TV Clip Art Free PNG Image｜Illustoon">
            <a:extLst>
              <a:ext uri="{FF2B5EF4-FFF2-40B4-BE49-F238E27FC236}">
                <a16:creationId xmlns:a16="http://schemas.microsoft.com/office/drawing/2014/main" id="{18560B2C-B6ED-4582-97BB-977541BB5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063" y="103424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Feeling like an outsider">
            <a:extLst>
              <a:ext uri="{FF2B5EF4-FFF2-40B4-BE49-F238E27FC236}">
                <a16:creationId xmlns:a16="http://schemas.microsoft.com/office/drawing/2014/main" id="{CE9C3D2C-9B22-5950-3635-68307FD1B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4426" y="4076700"/>
            <a:ext cx="3152775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4 Ways Trendy Fad Dieting Hurts Your Health | Viome">
            <a:extLst>
              <a:ext uri="{FF2B5EF4-FFF2-40B4-BE49-F238E27FC236}">
                <a16:creationId xmlns:a16="http://schemas.microsoft.com/office/drawing/2014/main" id="{094A791C-F524-AF09-9C32-963D9A222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988" y="4303735"/>
            <a:ext cx="2447925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A Room Full Of Mirrors | Books &amp; Writing Amino">
            <a:extLst>
              <a:ext uri="{FF2B5EF4-FFF2-40B4-BE49-F238E27FC236}">
                <a16:creationId xmlns:a16="http://schemas.microsoft.com/office/drawing/2014/main" id="{FA8CE1B3-DD60-A055-3FC7-03DB9D30D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82429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Why do people die from Multiple Myeloma? Lack Of Awareness?? It Is  Complicated!!">
            <a:extLst>
              <a:ext uri="{FF2B5EF4-FFF2-40B4-BE49-F238E27FC236}">
                <a16:creationId xmlns:a16="http://schemas.microsoft.com/office/drawing/2014/main" id="{8BF4AFDB-F1BF-A510-6D37-9F5CCBD1A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873" y="523875"/>
            <a:ext cx="2208476" cy="161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What Causes Eating Disorders?">
            <a:extLst>
              <a:ext uri="{FF2B5EF4-FFF2-40B4-BE49-F238E27FC236}">
                <a16:creationId xmlns:a16="http://schemas.microsoft.com/office/drawing/2014/main" id="{642EDFB0-C0BB-1806-65A4-F9E623684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407" y="2035968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D3F9B97-10F9-BF69-8033-F2EB678F5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814" y="2828927"/>
            <a:ext cx="1400174" cy="1400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Speech Bubble Images | Free Vectors, Stock Photos &amp; PSD">
            <a:extLst>
              <a:ext uri="{FF2B5EF4-FFF2-40B4-BE49-F238E27FC236}">
                <a16:creationId xmlns:a16="http://schemas.microsoft.com/office/drawing/2014/main" id="{556B3D07-842C-EEE2-791E-49F91B3FD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969" y="20611"/>
            <a:ext cx="2486026" cy="165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Facebook launches campaign to help people spot fake news">
            <a:extLst>
              <a:ext uri="{FF2B5EF4-FFF2-40B4-BE49-F238E27FC236}">
                <a16:creationId xmlns:a16="http://schemas.microsoft.com/office/drawing/2014/main" id="{6690C016-6E10-C3B3-DE5E-1EE823509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089" y="4724424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" name="Picture 31" descr="Alsana Horizonal Email">
            <a:extLst>
              <a:ext uri="{FF2B5EF4-FFF2-40B4-BE49-F238E27FC236}">
                <a16:creationId xmlns:a16="http://schemas.microsoft.com/office/drawing/2014/main" id="{97C74C0B-5455-0AB8-000B-F6FCF4E89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3" y="112715"/>
            <a:ext cx="13716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0286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102D8-1D22-4940-AF19-07CF3A0DC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/>
          <a:lstStyle/>
          <a:p>
            <a:r>
              <a:rPr lang="en-US" dirty="0"/>
              <a:t>Confronting &amp; Healing </a:t>
            </a:r>
            <a:br>
              <a:rPr lang="en-US" dirty="0"/>
            </a:br>
            <a:r>
              <a:rPr lang="en-US" dirty="0"/>
              <a:t>Stigma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DC738669-5750-45EA-9715-A0041D4C56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/>
          <a:lstStyle/>
          <a:p>
            <a:r>
              <a:rPr lang="en-US" dirty="0"/>
              <a:t>Friday August 12, 2022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3F8A62C8-5437-4C47-AC0F-0605F84CB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9A014-9407-7098-68E5-B38C2AD638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Stigma From Within - Lack of self-esteem and self worth</a:t>
            </a:r>
          </a:p>
          <a:p>
            <a:r>
              <a:rPr lang="en-US" dirty="0">
                <a:latin typeface="Gill Sans MT" panose="020B0502020104020203" pitchFamily="34" charset="0"/>
              </a:rPr>
              <a:t>Stigma From The Recovery Community</a:t>
            </a:r>
          </a:p>
          <a:p>
            <a:r>
              <a:rPr lang="en-US" dirty="0">
                <a:latin typeface="Gill Sans MT" panose="020B0502020104020203" pitchFamily="34" charset="0"/>
              </a:rPr>
              <a:t>Stigma From Treatment Providers</a:t>
            </a:r>
          </a:p>
          <a:p>
            <a:r>
              <a:rPr lang="en-US" dirty="0">
                <a:latin typeface="Gill Sans MT" panose="020B0502020104020203" pitchFamily="34" charset="0"/>
              </a:rPr>
              <a:t>Stigma From the Outside - Public scrutiny </a:t>
            </a:r>
            <a:endParaRPr lang="en-US" dirty="0"/>
          </a:p>
          <a:p>
            <a:r>
              <a:rPr lang="en-US" dirty="0"/>
              <a:t>The ZOOM dance – Tree vs. Forest / You vs. The World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825501-6A5E-AAAE-987C-82C82E190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148" y="2478959"/>
            <a:ext cx="4622989" cy="3076389"/>
          </a:xfrm>
          <a:prstGeom prst="rect">
            <a:avLst/>
          </a:prstGeom>
        </p:spPr>
      </p:pic>
      <p:pic>
        <p:nvPicPr>
          <p:cNvPr id="8194" name="Picture 2" descr="Alsana Horizonal Email">
            <a:extLst>
              <a:ext uri="{FF2B5EF4-FFF2-40B4-BE49-F238E27FC236}">
                <a16:creationId xmlns:a16="http://schemas.microsoft.com/office/drawing/2014/main" id="{5E26BC3E-1A7F-9C2A-6B80-3236F38EE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3" y="130026"/>
            <a:ext cx="13716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947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7788B34-4190-4916-9048-47720EA5A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/>
          <a:lstStyle/>
          <a:p>
            <a:pPr algn="ctr"/>
            <a:r>
              <a:rPr lang="en-US" dirty="0"/>
              <a:t>Which is it?</a:t>
            </a:r>
            <a:br>
              <a:rPr lang="en-US" dirty="0"/>
            </a:br>
            <a:r>
              <a:rPr lang="en-US" dirty="0"/>
              <a:t>You run your thoughts </a:t>
            </a:r>
            <a:br>
              <a:rPr lang="en-US" dirty="0"/>
            </a:br>
            <a:r>
              <a:rPr lang="en-US" dirty="0"/>
              <a:t>or your thoughts run you??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D236478C-E242-44E0-8357-C72C9B588C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/>
          <a:lstStyle/>
          <a:p>
            <a:r>
              <a:rPr lang="en-US" dirty="0"/>
              <a:t>Friday August 12, 2022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CF0A8666-4477-461C-A79D-E91232EE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6AC42BF-4D8C-8ADE-9E79-07D425E7487D}"/>
              </a:ext>
            </a:extLst>
          </p:cNvPr>
          <p:cNvSpPr txBox="1"/>
          <p:nvPr/>
        </p:nvSpPr>
        <p:spPr>
          <a:xfrm>
            <a:off x="4300537" y="3057525"/>
            <a:ext cx="359092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linkClick r:id="rId2"/>
              </a:rPr>
              <a:t>https://www.youtube.com/watch?v=S-dhWUqVN_A&amp;t=2s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“Hands as your Thoughts Metaphor”</a:t>
            </a:r>
          </a:p>
          <a:p>
            <a:pPr algn="ctr"/>
            <a:r>
              <a:rPr lang="en-US" dirty="0"/>
              <a:t>Acceptance Commitment Therapy (ACT)</a:t>
            </a:r>
          </a:p>
        </p:txBody>
      </p:sp>
      <p:pic>
        <p:nvPicPr>
          <p:cNvPr id="3074" name="Picture 2" descr="717 Youtube Tv Illustrations &amp; Clip Art - iStock">
            <a:extLst>
              <a:ext uri="{FF2B5EF4-FFF2-40B4-BE49-F238E27FC236}">
                <a16:creationId xmlns:a16="http://schemas.microsoft.com/office/drawing/2014/main" id="{61D61F42-556D-A913-336C-412CE889B3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31" r="3392" b="17764"/>
          <a:stretch/>
        </p:blipFill>
        <p:spPr bwMode="auto">
          <a:xfrm>
            <a:off x="5074601" y="3779520"/>
            <a:ext cx="2042795" cy="13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Alsana Horizonal Email">
            <a:extLst>
              <a:ext uri="{FF2B5EF4-FFF2-40B4-BE49-F238E27FC236}">
                <a16:creationId xmlns:a16="http://schemas.microsoft.com/office/drawing/2014/main" id="{1955BB11-A433-ADCB-5224-3787602A8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03" y="200760"/>
            <a:ext cx="13716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0547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C15EE852-24F1-4643-8082-AB45CFF2B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611" y="284163"/>
            <a:ext cx="3566160" cy="3384550"/>
          </a:xfrm>
        </p:spPr>
        <p:txBody>
          <a:bodyPr>
            <a:normAutofit/>
          </a:bodyPr>
          <a:lstStyle/>
          <a:p>
            <a:r>
              <a:rPr lang="en-US" dirty="0"/>
              <a:t>	BUILD</a:t>
            </a:r>
            <a:br>
              <a:rPr lang="en-US" dirty="0"/>
            </a:br>
            <a:br>
              <a:rPr lang="en-US" dirty="0"/>
            </a:br>
            <a:r>
              <a:rPr lang="en-US" dirty="0"/>
              <a:t>	</a:t>
            </a:r>
            <a:r>
              <a:rPr lang="en-US" dirty="0">
                <a:latin typeface="Amasis MT Pro Black" panose="020B0604020202020204" pitchFamily="18" charset="0"/>
              </a:rPr>
              <a:t>BUOY</a:t>
            </a:r>
            <a:br>
              <a:rPr lang="en-US" dirty="0">
                <a:latin typeface="Amasis MT Pro Black" panose="020B0604020202020204" pitchFamily="18" charset="0"/>
              </a:rPr>
            </a:br>
            <a:br>
              <a:rPr lang="en-US" dirty="0"/>
            </a:br>
            <a:r>
              <a:rPr lang="en-US" dirty="0"/>
              <a:t>	</a:t>
            </a:r>
            <a:r>
              <a:rPr lang="en-US" dirty="0">
                <a:latin typeface="Algerian" panose="04020705040A02060702" pitchFamily="82" charset="0"/>
              </a:rPr>
              <a:t>BOOST</a:t>
            </a:r>
            <a:br>
              <a:rPr lang="en-US" dirty="0">
                <a:latin typeface="Algerian" panose="04020705040A02060702" pitchFamily="82" charset="0"/>
              </a:rPr>
            </a:b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4139825C-53C7-44F4-A064-9795CECD08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22263" y="3281882"/>
            <a:ext cx="6364288" cy="2351087"/>
          </a:xfrm>
        </p:spPr>
        <p:txBody>
          <a:bodyPr/>
          <a:lstStyle/>
          <a:p>
            <a:r>
              <a:rPr lang="en-U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BOUNDARIES!</a:t>
            </a:r>
          </a:p>
          <a:p>
            <a:endParaRPr lang="en-US" dirty="0"/>
          </a:p>
        </p:txBody>
      </p:sp>
      <p:pic>
        <p:nvPicPr>
          <p:cNvPr id="18" name="Picture Placeholder 17" descr="A person drawing on a white board">
            <a:extLst>
              <a:ext uri="{FF2B5EF4-FFF2-40B4-BE49-F238E27FC236}">
                <a16:creationId xmlns:a16="http://schemas.microsoft.com/office/drawing/2014/main" id="{301557C2-9072-409B-88EC-E8577CEFCAF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5151" y="368350"/>
            <a:ext cx="4835526" cy="4835526"/>
          </a:xfrm>
        </p:spPr>
      </p:pic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386DB667-0553-4FB8-B0E0-776539934A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/>
          <a:lstStyle/>
          <a:p>
            <a:r>
              <a:rPr lang="en-US" dirty="0"/>
              <a:t>Friday August 12, 2022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1C563B34-DD53-4FB1-B8C2-8914E01C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2050" name="Picture 2" descr="7,573 Fence foundation Images, Stock Photos &amp; Vectors | Shutterstock">
            <a:extLst>
              <a:ext uri="{FF2B5EF4-FFF2-40B4-BE49-F238E27FC236}">
                <a16:creationId xmlns:a16="http://schemas.microsoft.com/office/drawing/2014/main" id="{03939718-76DB-304B-AE5E-DFDF124D46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3305" r="2546" b="19886"/>
          <a:stretch/>
        </p:blipFill>
        <p:spPr bwMode="auto">
          <a:xfrm>
            <a:off x="1911906" y="4457425"/>
            <a:ext cx="2992914" cy="221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Alsana Horizonal Email">
            <a:extLst>
              <a:ext uri="{FF2B5EF4-FFF2-40B4-BE49-F238E27FC236}">
                <a16:creationId xmlns:a16="http://schemas.microsoft.com/office/drawing/2014/main" id="{30E80D15-0279-C732-EBE5-F8BC781C9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37" y="181025"/>
            <a:ext cx="13716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518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Oval 41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6" name="Group 4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7" name="Freeform: Shape 4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28A00A08-E4E6-4184-B484-E0E034072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171" y="13882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780E404-3121-4F33-AF2D-65F659A97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7675" y="288981"/>
            <a:ext cx="1262947" cy="1335600"/>
            <a:chOff x="2678417" y="2427951"/>
            <a:chExt cx="1262947" cy="13356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339341D-8322-49F1-91DA-6D115CCAE7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7EB9DB0E-3B0E-411A-9274-448D565CA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ED2A30C0-1BC4-4764-9C0F-5D811CAB83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206" y="1676331"/>
            <a:ext cx="3565524" cy="3034657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How do you build &amp; maintain YOUR fence?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158E9A-DBF4-4AA7-B6B7-8C8EB2FBD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125249" y="5435090"/>
            <a:ext cx="762805" cy="734873"/>
            <a:chOff x="7950336" y="1300590"/>
            <a:chExt cx="762805" cy="734873"/>
          </a:xfrm>
        </p:grpSpPr>
        <p:sp>
          <p:nvSpPr>
            <p:cNvPr id="59" name="Freeform 5">
              <a:extLst>
                <a:ext uri="{FF2B5EF4-FFF2-40B4-BE49-F238E27FC236}">
                  <a16:creationId xmlns:a16="http://schemas.microsoft.com/office/drawing/2014/main" id="{6150ACFD-AEC6-42A3-A5A7-E7AD6B13E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220298" y="1428832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  <a:alpha val="6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 6">
              <a:extLst>
                <a:ext uri="{FF2B5EF4-FFF2-40B4-BE49-F238E27FC236}">
                  <a16:creationId xmlns:a16="http://schemas.microsoft.com/office/drawing/2014/main" id="{DB4D1217-FEB1-4D2A-80F4-C227B66D7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066503" y="1339815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form 8">
              <a:extLst>
                <a:ext uri="{FF2B5EF4-FFF2-40B4-BE49-F238E27FC236}">
                  <a16:creationId xmlns:a16="http://schemas.microsoft.com/office/drawing/2014/main" id="{0BCA7138-22BA-4785-8B3D-9D45213E8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217173" y="1608753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  <a:alpha val="6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508000">
                <a:schemeClr val="bg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94E0E380-D39B-069F-EDA7-818C56AD6C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24" t="23225" r="52670" b="50287"/>
          <a:stretch/>
        </p:blipFill>
        <p:spPr>
          <a:xfrm>
            <a:off x="3946801" y="121553"/>
            <a:ext cx="5292711" cy="2805771"/>
          </a:xfrm>
          <a:custGeom>
            <a:avLst/>
            <a:gdLst/>
            <a:ahLst/>
            <a:cxnLst/>
            <a:rect l="l" t="t" r="r" b="b"/>
            <a:pathLst>
              <a:path w="7345363" h="5761037">
                <a:moveTo>
                  <a:pt x="0" y="0"/>
                </a:moveTo>
                <a:lnTo>
                  <a:pt x="7345363" y="0"/>
                </a:lnTo>
                <a:lnTo>
                  <a:pt x="7345363" y="5761037"/>
                </a:lnTo>
                <a:lnTo>
                  <a:pt x="0" y="5761037"/>
                </a:lnTo>
                <a:close/>
              </a:path>
            </a:pathLst>
          </a:cu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F69D6A-822D-4DB9-A2CC-D9106F1F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 vert="horz" wrap="square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tx1">
                    <a:alpha val="80000"/>
                  </a:schemeClr>
                </a:solidFill>
              </a:rPr>
              <a:t>Friday August 12, 2022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F9A883-CC44-4401-AE67-8FCEACB7D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vert="horz" wrap="square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fld id="{DBA1B0FB-D917-4C8C-928F-313BD683BF39}" type="slidenum">
              <a:rPr lang="en-US" smtClean="0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5C762C04-08F9-3BF8-7297-5B13F32FFD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105" t="50188" r="52244" b="33778"/>
          <a:stretch/>
        </p:blipFill>
        <p:spPr>
          <a:xfrm>
            <a:off x="5234063" y="2684117"/>
            <a:ext cx="5521791" cy="1800978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3989F50-182E-A8F5-E6E7-12DBA44D1B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105" t="65778" r="52716" b="8378"/>
          <a:stretch/>
        </p:blipFill>
        <p:spPr>
          <a:xfrm>
            <a:off x="6411851" y="4263956"/>
            <a:ext cx="5655321" cy="2589993"/>
          </a:xfrm>
          <a:prstGeom prst="rect">
            <a:avLst/>
          </a:prstGeom>
        </p:spPr>
      </p:pic>
      <p:pic>
        <p:nvPicPr>
          <p:cNvPr id="7170" name="Picture 2" descr="Alsana Horizonal Email">
            <a:extLst>
              <a:ext uri="{FF2B5EF4-FFF2-40B4-BE49-F238E27FC236}">
                <a16:creationId xmlns:a16="http://schemas.microsoft.com/office/drawing/2014/main" id="{68470FCB-C04A-5E8C-C41E-E8C69A8AE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47" y="180440"/>
            <a:ext cx="13716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9876663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Walbaum Display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811A92-D464-4AC4-A396-BA73B10CEEA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904751AB-E840-446F-8D49-E697067EC8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4876F9-7AE1-498D-B8FE-1E3AD703D2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{5E0F99F1-7069-4383-8BE3-9120CEDBD610}tf33713516_win32</Template>
  <TotalTime>117</TotalTime>
  <Words>361</Words>
  <Application>Microsoft Office PowerPoint</Application>
  <PresentationFormat>Widescreen</PresentationFormat>
  <Paragraphs>70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Algerian</vt:lpstr>
      <vt:lpstr>Amasis MT Pro Black</vt:lpstr>
      <vt:lpstr>Arial</vt:lpstr>
      <vt:lpstr>Broadway</vt:lpstr>
      <vt:lpstr>Calibri</vt:lpstr>
      <vt:lpstr>Gill Sans MT</vt:lpstr>
      <vt:lpstr>Lucida Handwriting</vt:lpstr>
      <vt:lpstr>Walbaum Display</vt:lpstr>
      <vt:lpstr>3DFloatVTI</vt:lpstr>
      <vt:lpstr>Maintaining Recovery: How to/Ways to Find Connections Outside your ED Network</vt:lpstr>
      <vt:lpstr>Agenda</vt:lpstr>
      <vt:lpstr>Introduction</vt:lpstr>
      <vt:lpstr>Back to The Real World</vt:lpstr>
      <vt:lpstr>PowerPoint Presentation</vt:lpstr>
      <vt:lpstr>Confronting &amp; Healing  Stigma</vt:lpstr>
      <vt:lpstr>Which is it? You run your thoughts  or your thoughts run you??</vt:lpstr>
      <vt:lpstr> BUILD   BUOY   BOOST </vt:lpstr>
      <vt:lpstr>How do you build &amp; maintain YOUR fence?</vt:lpstr>
      <vt:lpstr>Core Values</vt:lpstr>
      <vt:lpstr>PowerPoint Presentation</vt:lpstr>
      <vt:lpstr>QU'EST-CE QUE C'EST?  Thank You!!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Maintaining Recovery: How to/Ways to Find Connections Outside your ED Network</dc:title>
  <dc:creator>Courtney J. Yergin</dc:creator>
  <cp:lastModifiedBy>Courtney J. Yergin</cp:lastModifiedBy>
  <cp:revision>3</cp:revision>
  <dcterms:created xsi:type="dcterms:W3CDTF">2022-08-12T02:55:43Z</dcterms:created>
  <dcterms:modified xsi:type="dcterms:W3CDTF">2022-08-12T04:52:53Z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